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4"/>
  </p:notesMasterIdLst>
  <p:handoutMasterIdLst>
    <p:handoutMasterId r:id="rId25"/>
  </p:handoutMasterIdLst>
  <p:sldIdLst>
    <p:sldId id="267" r:id="rId2"/>
    <p:sldId id="268" r:id="rId3"/>
    <p:sldId id="431" r:id="rId4"/>
    <p:sldId id="333" r:id="rId5"/>
    <p:sldId id="429" r:id="rId6"/>
    <p:sldId id="428" r:id="rId7"/>
    <p:sldId id="438" r:id="rId8"/>
    <p:sldId id="443" r:id="rId9"/>
    <p:sldId id="432" r:id="rId10"/>
    <p:sldId id="433" r:id="rId11"/>
    <p:sldId id="435" r:id="rId12"/>
    <p:sldId id="453" r:id="rId13"/>
    <p:sldId id="436" r:id="rId14"/>
    <p:sldId id="444" r:id="rId15"/>
    <p:sldId id="445" r:id="rId16"/>
    <p:sldId id="452" r:id="rId17"/>
    <p:sldId id="440" r:id="rId18"/>
    <p:sldId id="454" r:id="rId19"/>
    <p:sldId id="421" r:id="rId20"/>
    <p:sldId id="381" r:id="rId21"/>
    <p:sldId id="389" r:id="rId22"/>
    <p:sldId id="422" r:id="rId2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8000"/>
    <a:srgbClr val="00BF00"/>
    <a:srgbClr val="FF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011" autoAdjust="0"/>
    <p:restoredTop sz="65486" autoAdjust="0"/>
  </p:normalViewPr>
  <p:slideViewPr>
    <p:cSldViewPr>
      <p:cViewPr>
        <p:scale>
          <a:sx n="70" d="100"/>
          <a:sy n="70" d="100"/>
        </p:scale>
        <p:origin x="-2802"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US"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6796" tIns="48399" rIns="96796" bIns="48399" rtlCol="0"/>
          <a:lstStyle>
            <a:lvl1pPr algn="r">
              <a:defRPr sz="1300"/>
            </a:lvl1pPr>
          </a:lstStyle>
          <a:p>
            <a:fld id="{D838D878-6E12-44FD-8345-5FC4541B32D3}" type="datetimeFigureOut">
              <a:rPr lang="en-US" smtClean="0"/>
              <a:pPr/>
              <a:t>27-Jun-2013</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6796" tIns="48399" rIns="96796" bIns="4839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6796" tIns="48399" rIns="96796" bIns="48399"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1950469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6796" tIns="48399" rIns="96796" bIns="48399" rtlCol="0"/>
          <a:lstStyle>
            <a:lvl1pPr algn="r">
              <a:defRPr sz="1300"/>
            </a:lvl1pPr>
          </a:lstStyle>
          <a:p>
            <a:fld id="{807B29FB-3156-4388-9398-4B5153FBF155}" type="datetimeFigureOut">
              <a:rPr lang="en-GB" smtClean="0"/>
              <a:pPr/>
              <a:t>27/06/2013</a:t>
            </a:fld>
            <a:endParaRPr lang="en-GB" dirty="0"/>
          </a:p>
        </p:txBody>
      </p:sp>
      <p:sp>
        <p:nvSpPr>
          <p:cNvPr id="4" name="Slide Image Placeholder 3"/>
          <p:cNvSpPr>
            <a:spLocks noGrp="1" noRot="1" noChangeAspect="1"/>
          </p:cNvSpPr>
          <p:nvPr>
            <p:ph type="sldImg" idx="2"/>
          </p:nvPr>
        </p:nvSpPr>
        <p:spPr>
          <a:xfrm>
            <a:off x="915988" y="747713"/>
            <a:ext cx="4973637" cy="3729037"/>
          </a:xfrm>
          <a:prstGeom prst="rect">
            <a:avLst/>
          </a:prstGeom>
          <a:noFill/>
          <a:ln w="12700">
            <a:solidFill>
              <a:prstClr val="black"/>
            </a:solidFill>
          </a:ln>
        </p:spPr>
        <p:txBody>
          <a:bodyPr vert="horz" lIns="96796" tIns="48399" rIns="96796" bIns="48399"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6796" tIns="48399" rIns="96796" bIns="483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6796" tIns="48399" rIns="96796" bIns="483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6796" tIns="48399" rIns="96796" bIns="48399"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2062025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GB" baseline="0" dirty="0" smtClean="0"/>
          </a:p>
          <a:p>
            <a:pPr>
              <a:buFontTx/>
              <a:buNone/>
            </a:pP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ja-JP"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833E55BD-8F13-4869-ACB1-064F269FFC93}" type="slidenum">
              <a:rPr lang="en-US" altLang="ja-JP"/>
              <a:pPr/>
              <a:t>14</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ja-JP"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B81A2D23-0B6B-4BD8-8EBA-D852E01925A4}" type="slidenum">
              <a:rPr lang="en-US" altLang="ja-JP"/>
              <a:pPr/>
              <a:t>15</a:t>
            </a:fld>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ja-JP"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B81A2D23-0B6B-4BD8-8EBA-D852E01925A4}" type="slidenum">
              <a:rPr lang="en-US" altLang="ja-JP"/>
              <a:pPr/>
              <a:t>16</a:t>
            </a:fld>
            <a:endParaRPr lang="en-US" alt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17</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19</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20</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18 reading units and 18 science units in</a:t>
            </a:r>
            <a:r>
              <a:rPr lang="en-GB" b="1" baseline="0" dirty="0" smtClean="0"/>
              <a:t> the 3 clusters for each. 90 minutes of assessment for each (minor domains)</a:t>
            </a:r>
            <a:endParaRPr lang="en-GB" b="1"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27-Jun-2013</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27-Jun-2013</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27-Jun-2013</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27-Jun-2013</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2400" dirty="0" smtClean="0">
                <a:solidFill>
                  <a:srgbClr val="FFFF00"/>
                </a:solidFill>
              </a:rPr>
              <a:t>Technical Strand 2:</a:t>
            </a:r>
          </a:p>
          <a:p>
            <a:pPr algn="ctr">
              <a:defRPr/>
            </a:pPr>
            <a:r>
              <a:rPr lang="en-GB" sz="3600" b="1" dirty="0" smtClean="0">
                <a:solidFill>
                  <a:srgbClr val="FFFF00"/>
                </a:solidFill>
              </a:rPr>
              <a:t>Cognitive instruments </a:t>
            </a:r>
          </a:p>
          <a:p>
            <a:pPr algn="ctr">
              <a:defRPr/>
            </a:pPr>
            <a:endParaRPr lang="es-MX" b="1" dirty="0" smtClean="0">
              <a:solidFill>
                <a:srgbClr val="FFFF00"/>
              </a:solidFill>
            </a:endParaRPr>
          </a:p>
          <a:p>
            <a:pPr algn="ctr">
              <a:defRPr/>
            </a:pPr>
            <a:endParaRPr lang="es-MX" b="1" dirty="0" smtClean="0">
              <a:solidFill>
                <a:srgbClr val="FFFF00"/>
              </a:solidFill>
              <a:latin typeface="+mj-lt"/>
            </a:endParaRPr>
          </a:p>
          <a:p>
            <a:pPr algn="ctr">
              <a:defRPr/>
            </a:pPr>
            <a:endParaRPr lang="es-MX" sz="1600" dirty="0" smtClean="0">
              <a:solidFill>
                <a:srgbClr val="FFFF00"/>
              </a:solidFill>
              <a:latin typeface="+mj-lt"/>
            </a:endParaRPr>
          </a:p>
          <a:p>
            <a:pPr algn="ctr">
              <a:defRPr/>
            </a:pPr>
            <a:r>
              <a:rPr lang="en-GB" b="1" dirty="0" smtClean="0">
                <a:solidFill>
                  <a:schemeClr val="bg1"/>
                </a:solidFill>
                <a:latin typeface="+mj-lt"/>
              </a:rPr>
              <a:t>Overview of PISA instruments</a:t>
            </a:r>
          </a:p>
          <a:p>
            <a:pPr algn="ctr">
              <a:defRPr/>
            </a:pPr>
            <a:r>
              <a:rPr lang="en-GB" i="1" dirty="0" smtClean="0">
                <a:solidFill>
                  <a:schemeClr val="bg1"/>
                </a:solidFill>
                <a:latin typeface="+mj-lt"/>
              </a:rPr>
              <a:t>(frameworks, proficiency levels and items)</a:t>
            </a:r>
          </a:p>
          <a:p>
            <a:pPr algn="ctr">
              <a:defRPr/>
            </a:pPr>
            <a:endParaRPr lang="en-GB" dirty="0" smtClean="0">
              <a:latin typeface="+mj-lt"/>
            </a:endParaRPr>
          </a:p>
          <a:p>
            <a:pPr algn="ctr">
              <a:defRPr/>
            </a:pPr>
            <a:endParaRPr lang="en-GB" sz="1600" dirty="0" smtClean="0">
              <a:solidFill>
                <a:schemeClr val="bg1"/>
              </a:solidFill>
              <a:latin typeface="+mj-lt"/>
            </a:endParaRPr>
          </a:p>
          <a:p>
            <a:pPr algn="ctr">
              <a:defRPr/>
            </a:pPr>
            <a:r>
              <a:rPr lang="en-GB" sz="1600" dirty="0" smtClean="0">
                <a:solidFill>
                  <a:schemeClr val="bg1"/>
                </a:solidFill>
                <a:latin typeface="+mj-lt"/>
              </a:rPr>
              <a:t>EDU/DCD</a:t>
            </a: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802838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539552" y="2852936"/>
            <a:ext cx="4968552" cy="369332"/>
          </a:xfrm>
          <a:prstGeom prst="rect">
            <a:avLst/>
          </a:prstGeom>
          <a:solidFill>
            <a:srgbClr val="0070C0"/>
          </a:solidFill>
        </p:spPr>
        <p:txBody>
          <a:bodyPr wrap="square" rtlCol="0">
            <a:spAutoFit/>
          </a:bodyPr>
          <a:lstStyle/>
          <a:p>
            <a:pPr lvl="0" algn="ctr"/>
            <a:r>
              <a:rPr lang="en-GB" b="1" dirty="0" smtClean="0">
                <a:solidFill>
                  <a:schemeClr val="bg1"/>
                </a:solidFill>
                <a:latin typeface="+mj-lt"/>
              </a:rPr>
              <a:t>The 2012 Mathematics Framework</a:t>
            </a:r>
            <a:endParaRPr lang="en-US" b="1" dirty="0" smtClean="0">
              <a:solidFill>
                <a:schemeClr val="bg1"/>
              </a:solidFill>
              <a:latin typeface="+mj-lt"/>
            </a:endParaRPr>
          </a:p>
        </p:txBody>
      </p:sp>
      <p:sp>
        <p:nvSpPr>
          <p:cNvPr id="17" name="Content Placeholder 2"/>
          <p:cNvSpPr>
            <a:spLocks noGrp="1"/>
          </p:cNvSpPr>
          <p:nvPr/>
        </p:nvSpPr>
        <p:spPr bwMode="auto">
          <a:xfrm>
            <a:off x="323528" y="3645024"/>
            <a:ext cx="8388350" cy="547211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75000"/>
              <a:buFont typeface="Arial" pitchFamily="34" charset="0"/>
              <a:buChar cha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a:lstStyle>
          <a:p>
            <a:pPr>
              <a:buFont typeface="Wingdings" pitchFamily="2" charset="2"/>
              <a:buChar char="ü"/>
            </a:pPr>
            <a:r>
              <a:rPr lang="en-GB" sz="2400" b="1" dirty="0" smtClean="0">
                <a:solidFill>
                  <a:srgbClr val="000000"/>
                </a:solidFill>
                <a:sym typeface="Wingdings" pitchFamily="2" charset="2"/>
              </a:rPr>
              <a:t>Developed by Math expert group </a:t>
            </a:r>
            <a:r>
              <a:rPr lang="en-GB" sz="2400" dirty="0" smtClean="0">
                <a:solidFill>
                  <a:srgbClr val="000000"/>
                </a:solidFill>
                <a:sym typeface="Wingdings" pitchFamily="2" charset="2"/>
              </a:rPr>
              <a:t>(MEG)</a:t>
            </a:r>
          </a:p>
          <a:p>
            <a:pPr>
              <a:spcBef>
                <a:spcPts val="1200"/>
              </a:spcBef>
              <a:buFont typeface="Wingdings" pitchFamily="2" charset="2"/>
              <a:buChar char="ü"/>
            </a:pPr>
            <a:r>
              <a:rPr lang="en-US" sz="2400" dirty="0" smtClean="0">
                <a:solidFill>
                  <a:srgbClr val="000000"/>
                </a:solidFill>
                <a:sym typeface="Wingdings" pitchFamily="2" charset="2"/>
              </a:rPr>
              <a:t>Circulated for feedback to over </a:t>
            </a:r>
            <a:r>
              <a:rPr lang="en-US" sz="2400" b="1" dirty="0" smtClean="0">
                <a:solidFill>
                  <a:srgbClr val="000000"/>
                </a:solidFill>
                <a:sym typeface="Wingdings" pitchFamily="2" charset="2"/>
              </a:rPr>
              <a:t>170 mathematics experts from over 40 countries</a:t>
            </a:r>
          </a:p>
          <a:p>
            <a:pPr>
              <a:spcBef>
                <a:spcPts val="1200"/>
              </a:spcBef>
              <a:buFont typeface="Wingdings" pitchFamily="2" charset="2"/>
              <a:buChar char="ü"/>
            </a:pPr>
            <a:r>
              <a:rPr lang="en-GB" sz="2400" b="1" dirty="0" smtClean="0">
                <a:solidFill>
                  <a:srgbClr val="000000"/>
                </a:solidFill>
                <a:sym typeface="Wingdings" pitchFamily="2" charset="2"/>
              </a:rPr>
              <a:t>Approved</a:t>
            </a:r>
            <a:r>
              <a:rPr lang="en-GB" sz="2400" dirty="0" smtClean="0">
                <a:solidFill>
                  <a:srgbClr val="000000"/>
                </a:solidFill>
                <a:sym typeface="Wingdings" pitchFamily="2" charset="2"/>
              </a:rPr>
              <a:t> by the PISA Governing Board </a:t>
            </a:r>
          </a:p>
          <a:p>
            <a:endParaRPr lang="en-GB" sz="2000" dirty="0" smtClean="0">
              <a:solidFill>
                <a:srgbClr val="000000"/>
              </a:solidFill>
            </a:endParaRPr>
          </a:p>
        </p:txBody>
      </p:sp>
      <p:sp>
        <p:nvSpPr>
          <p:cNvPr id="18" name="Rectangle 17"/>
          <p:cNvSpPr/>
          <p:nvPr/>
        </p:nvSpPr>
        <p:spPr>
          <a:xfrm>
            <a:off x="323528" y="1628800"/>
            <a:ext cx="8136904" cy="934358"/>
          </a:xfrm>
          <a:prstGeom prst="rect">
            <a:avLst/>
          </a:prstGeom>
        </p:spPr>
        <p:txBody>
          <a:bodyPr wrap="square">
            <a:spAutoFit/>
          </a:bodyPr>
          <a:lstStyle/>
          <a:p>
            <a:pPr marL="536575" lvl="0" indent="-536575">
              <a:lnSpc>
                <a:spcPct val="114000"/>
              </a:lnSpc>
              <a:spcBef>
                <a:spcPts val="1800"/>
              </a:spcBef>
              <a:buFont typeface="Wingdings" pitchFamily="2" charset="2"/>
              <a:buChar char="ü"/>
              <a:defRPr/>
            </a:pPr>
            <a:r>
              <a:rPr lang="en-GB" sz="2400" dirty="0" smtClean="0">
                <a:solidFill>
                  <a:srgbClr val="000000"/>
                </a:solidFill>
                <a:sym typeface="Wingdings" pitchFamily="2" charset="2"/>
              </a:rPr>
              <a:t>Assessment frameworks are </a:t>
            </a:r>
            <a:r>
              <a:rPr lang="en-GB" sz="2400" b="1" dirty="0" smtClean="0">
                <a:solidFill>
                  <a:srgbClr val="000000"/>
                </a:solidFill>
                <a:sym typeface="Wingdings" pitchFamily="2" charset="2"/>
              </a:rPr>
              <a:t>updated and revised in every cycle </a:t>
            </a:r>
            <a:r>
              <a:rPr lang="en-GB" sz="2400" dirty="0" smtClean="0">
                <a:solidFill>
                  <a:srgbClr val="000000"/>
                </a:solidFill>
                <a:sym typeface="Wingdings" pitchFamily="2" charset="2"/>
              </a:rPr>
              <a:t>of PISA</a:t>
            </a:r>
            <a:endParaRPr lang="en-GB" sz="2400" dirty="0" smtClean="0">
              <a:solidFill>
                <a:srgbClr val="FF0000"/>
              </a:solidFill>
              <a:sym typeface="Wingdings" pitchFamily="2" charset="2"/>
            </a:endParaRPr>
          </a:p>
        </p:txBody>
      </p:sp>
      <p:sp>
        <p:nvSpPr>
          <p:cNvPr id="21"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extBox 14"/>
          <p:cNvSpPr txBox="1"/>
          <p:nvPr/>
        </p:nvSpPr>
        <p:spPr>
          <a:xfrm>
            <a:off x="539552" y="1484784"/>
            <a:ext cx="6912768" cy="369332"/>
          </a:xfrm>
          <a:prstGeom prst="rect">
            <a:avLst/>
          </a:prstGeom>
          <a:solidFill>
            <a:srgbClr val="0070C0"/>
          </a:solidFill>
        </p:spPr>
        <p:txBody>
          <a:bodyPr wrap="square" rtlCol="0">
            <a:spAutoFit/>
          </a:bodyPr>
          <a:lstStyle/>
          <a:p>
            <a:pPr lvl="0"/>
            <a:r>
              <a:rPr lang="en-US" b="1" dirty="0" smtClean="0">
                <a:solidFill>
                  <a:schemeClr val="bg1"/>
                </a:solidFill>
                <a:latin typeface="+mj-lt"/>
              </a:rPr>
              <a:t>Item Development</a:t>
            </a:r>
          </a:p>
        </p:txBody>
      </p:sp>
      <p:sp>
        <p:nvSpPr>
          <p:cNvPr id="16" name="Content Placeholder 2"/>
          <p:cNvSpPr>
            <a:spLocks noGrp="1"/>
          </p:cNvSpPr>
          <p:nvPr>
            <p:ph idx="1"/>
          </p:nvPr>
        </p:nvSpPr>
        <p:spPr>
          <a:xfrm>
            <a:off x="323528" y="1916832"/>
            <a:ext cx="8424936" cy="5472112"/>
          </a:xfrm>
        </p:spPr>
        <p:txBody>
          <a:bodyPr>
            <a:normAutofit/>
          </a:bodyPr>
          <a:lstStyle/>
          <a:p>
            <a:pPr>
              <a:buFont typeface="Wingdings" pitchFamily="2" charset="2"/>
              <a:buChar char="ü"/>
            </a:pPr>
            <a:r>
              <a:rPr lang="en-US" sz="2400" dirty="0" smtClean="0"/>
              <a:t>Experts developing </a:t>
            </a:r>
            <a:r>
              <a:rPr lang="en-US" sz="2400" b="1" dirty="0" smtClean="0">
                <a:solidFill>
                  <a:srgbClr val="000000"/>
                </a:solidFill>
              </a:rPr>
              <a:t>items</a:t>
            </a:r>
            <a:r>
              <a:rPr lang="en-US" sz="2400" dirty="0" smtClean="0"/>
              <a:t> that will enable us to measure the </a:t>
            </a:r>
            <a:r>
              <a:rPr lang="en-US" sz="2400" b="1" dirty="0" smtClean="0">
                <a:solidFill>
                  <a:srgbClr val="000000"/>
                </a:solidFill>
              </a:rPr>
              <a:t>skills/competencies/concepts</a:t>
            </a:r>
            <a:r>
              <a:rPr lang="en-US" sz="2400" dirty="0" smtClean="0"/>
              <a:t> defined in the framework</a:t>
            </a:r>
          </a:p>
          <a:p>
            <a:pPr>
              <a:spcBef>
                <a:spcPts val="1200"/>
              </a:spcBef>
              <a:buFont typeface="Wingdings" pitchFamily="2" charset="2"/>
              <a:buChar char="ü"/>
            </a:pPr>
            <a:r>
              <a:rPr lang="en-GB" sz="2400" dirty="0" smtClean="0"/>
              <a:t>In </a:t>
            </a:r>
            <a:r>
              <a:rPr lang="en-GB" sz="2400" b="1" dirty="0" smtClean="0">
                <a:solidFill>
                  <a:srgbClr val="000000"/>
                </a:solidFill>
              </a:rPr>
              <a:t>PISA 2012</a:t>
            </a:r>
          </a:p>
          <a:p>
            <a:pPr lvl="1">
              <a:buFont typeface="Arial" pitchFamily="34" charset="0"/>
              <a:buChar char="•"/>
            </a:pPr>
            <a:r>
              <a:rPr lang="en-GB" sz="2000" b="1" dirty="0" smtClean="0"/>
              <a:t>New development of mathematics items </a:t>
            </a:r>
          </a:p>
          <a:p>
            <a:pPr lvl="1">
              <a:buFont typeface="Arial" pitchFamily="34" charset="0"/>
              <a:buChar char="•"/>
            </a:pPr>
            <a:r>
              <a:rPr lang="en-GB" sz="2000" dirty="0" smtClean="0"/>
              <a:t>No new item development for reading or science</a:t>
            </a:r>
            <a:endParaRPr lang="en-US" sz="2000" dirty="0" smtClean="0"/>
          </a:p>
          <a:p>
            <a:pPr>
              <a:spcBef>
                <a:spcPts val="1200"/>
              </a:spcBef>
              <a:buFont typeface="Wingdings" pitchFamily="2" charset="2"/>
              <a:buChar char="ü"/>
            </a:pPr>
            <a:r>
              <a:rPr lang="en-US" sz="2400" b="1" dirty="0" smtClean="0">
                <a:solidFill>
                  <a:srgbClr val="000000"/>
                </a:solidFill>
              </a:rPr>
              <a:t>Participating countries submit items and review items. Country input and international validation </a:t>
            </a:r>
            <a:r>
              <a:rPr lang="en-US" sz="2400" dirty="0" smtClean="0"/>
              <a:t>are crucial to achieve a cross-culturally valid assessment</a:t>
            </a:r>
          </a:p>
          <a:p>
            <a:pPr>
              <a:spcBef>
                <a:spcPts val="1200"/>
              </a:spcBef>
              <a:buFont typeface="Wingdings" pitchFamily="2" charset="2"/>
              <a:buChar char="ü"/>
            </a:pPr>
            <a:r>
              <a:rPr lang="en-GB" sz="2400" b="1" dirty="0" smtClean="0">
                <a:solidFill>
                  <a:srgbClr val="000000"/>
                </a:solidFill>
              </a:rPr>
              <a:t>Field trial </a:t>
            </a:r>
            <a:r>
              <a:rPr lang="en-GB" sz="2400" dirty="0" smtClean="0"/>
              <a:t>is conducted (before MS) to </a:t>
            </a:r>
            <a:r>
              <a:rPr lang="en-GB" sz="2400" b="1" dirty="0" smtClean="0">
                <a:solidFill>
                  <a:srgbClr val="000000"/>
                </a:solidFill>
              </a:rPr>
              <a:t>select items</a:t>
            </a:r>
          </a:p>
          <a:p>
            <a:pPr>
              <a:spcBef>
                <a:spcPts val="1200"/>
              </a:spcBef>
              <a:buFont typeface="Wingdings" pitchFamily="2" charset="2"/>
              <a:buChar char="ü"/>
            </a:pPr>
            <a:r>
              <a:rPr lang="en-GB" sz="2400" b="1" dirty="0" smtClean="0">
                <a:solidFill>
                  <a:srgbClr val="000000"/>
                </a:solidFill>
              </a:rPr>
              <a:t>Link items </a:t>
            </a:r>
            <a:r>
              <a:rPr lang="en-GB" sz="2400" dirty="0" smtClean="0">
                <a:solidFill>
                  <a:srgbClr val="000000"/>
                </a:solidFill>
              </a:rPr>
              <a:t>for comparisons to previous cycles</a:t>
            </a:r>
          </a:p>
        </p:txBody>
      </p:sp>
      <p:sp>
        <p:nvSpPr>
          <p:cNvPr id="18"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
        <p:nvSpPr>
          <p:cNvPr id="19" name="Rectangle 18"/>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68000" y="2072152"/>
            <a:ext cx="8218800" cy="4525200"/>
          </a:xfrm>
        </p:spPr>
        <p:txBody>
          <a:bodyPr>
            <a:normAutofit fontScale="70000" lnSpcReduction="20000"/>
          </a:bodyPr>
          <a:lstStyle/>
          <a:p>
            <a:pPr>
              <a:spcBef>
                <a:spcPts val="1200"/>
              </a:spcBef>
              <a:buFont typeface="Wingdings" pitchFamily="2" charset="2"/>
              <a:buChar char="ü"/>
            </a:pPr>
            <a:r>
              <a:rPr lang="en-GB" sz="3100" b="1" dirty="0" smtClean="0">
                <a:solidFill>
                  <a:srgbClr val="000000"/>
                </a:solidFill>
              </a:rPr>
              <a:t>International item development teams </a:t>
            </a:r>
            <a:r>
              <a:rPr lang="en-GB" sz="3100" dirty="0" smtClean="0"/>
              <a:t>go through several stages of item development </a:t>
            </a:r>
            <a:r>
              <a:rPr lang="en-GB" sz="2900" dirty="0" smtClean="0"/>
              <a:t>(e.g. cognitive labs, walkthroughs, panels, etc.)</a:t>
            </a:r>
          </a:p>
          <a:p>
            <a:pPr>
              <a:spcBef>
                <a:spcPts val="1200"/>
              </a:spcBef>
              <a:buFont typeface="Wingdings" pitchFamily="2" charset="2"/>
              <a:buChar char="ü"/>
            </a:pPr>
            <a:r>
              <a:rPr lang="en-GB" sz="3100" b="1" dirty="0" smtClean="0">
                <a:solidFill>
                  <a:srgbClr val="000000"/>
                </a:solidFill>
              </a:rPr>
              <a:t>Countries can also submit items </a:t>
            </a:r>
            <a:r>
              <a:rPr lang="en-GB" sz="3100" dirty="0" smtClean="0"/>
              <a:t>for international review</a:t>
            </a:r>
          </a:p>
          <a:p>
            <a:pPr>
              <a:spcBef>
                <a:spcPts val="1200"/>
              </a:spcBef>
              <a:buFont typeface="Wingdings" pitchFamily="2" charset="2"/>
              <a:buChar char="ü"/>
            </a:pPr>
            <a:r>
              <a:rPr lang="en-GB" sz="3100" b="1" dirty="0" smtClean="0">
                <a:solidFill>
                  <a:srgbClr val="000000"/>
                </a:solidFill>
              </a:rPr>
              <a:t>Item review </a:t>
            </a:r>
            <a:r>
              <a:rPr lang="en-GB" sz="2900" dirty="0" smtClean="0"/>
              <a:t>(Are items culturally neutral? Other potential issues with items?)</a:t>
            </a:r>
          </a:p>
          <a:p>
            <a:pPr>
              <a:spcBef>
                <a:spcPts val="1200"/>
              </a:spcBef>
              <a:buFont typeface="Wingdings" pitchFamily="2" charset="2"/>
              <a:buChar char="ü"/>
            </a:pPr>
            <a:r>
              <a:rPr lang="en-GB" sz="3100" b="1" dirty="0" smtClean="0">
                <a:solidFill>
                  <a:srgbClr val="000000"/>
                </a:solidFill>
              </a:rPr>
              <a:t>Validation of psychometric equivalence of translated items </a:t>
            </a:r>
            <a:r>
              <a:rPr lang="en-GB" sz="2900" dirty="0" smtClean="0"/>
              <a:t>(and adaptations from source versions) </a:t>
            </a:r>
            <a:r>
              <a:rPr lang="en-GB" sz="2900" dirty="0" smtClean="0">
                <a:sym typeface="Wingdings" pitchFamily="2" charset="2"/>
              </a:rPr>
              <a:t> issues addressed</a:t>
            </a:r>
            <a:endParaRPr lang="en-GB" sz="2900" dirty="0" smtClean="0"/>
          </a:p>
          <a:p>
            <a:pPr>
              <a:spcBef>
                <a:spcPts val="1200"/>
              </a:spcBef>
              <a:buFont typeface="Wingdings" pitchFamily="2" charset="2"/>
              <a:buChar char="ü"/>
            </a:pPr>
            <a:r>
              <a:rPr lang="en-GB" sz="3100" b="1" dirty="0" smtClean="0">
                <a:solidFill>
                  <a:srgbClr val="000000"/>
                </a:solidFill>
              </a:rPr>
              <a:t>Evaluate item parameters from field trial </a:t>
            </a:r>
            <a:r>
              <a:rPr lang="en-GB" sz="3100" dirty="0" smtClean="0"/>
              <a:t>(e.g. international consistency, DIF analyses)</a:t>
            </a:r>
          </a:p>
          <a:p>
            <a:pPr>
              <a:spcBef>
                <a:spcPts val="1200"/>
              </a:spcBef>
              <a:buFont typeface="Wingdings" pitchFamily="2" charset="2"/>
              <a:buChar char="ü"/>
            </a:pPr>
            <a:r>
              <a:rPr lang="en-GB" sz="3100" b="1" dirty="0" smtClean="0">
                <a:solidFill>
                  <a:srgbClr val="000000"/>
                </a:solidFill>
              </a:rPr>
              <a:t>Item selection for main study:</a:t>
            </a:r>
            <a:r>
              <a:rPr lang="en-GB" sz="3100" dirty="0" smtClean="0"/>
              <a:t> framework coverage, item difficulties, item parameters, cross-culturally valid</a:t>
            </a:r>
            <a:endParaRPr lang="en-US" sz="3100" dirty="0" smtClean="0"/>
          </a:p>
          <a:p>
            <a:pPr>
              <a:spcBef>
                <a:spcPts val="1200"/>
              </a:spcBef>
            </a:pPr>
            <a:endParaRPr lang="en-GB" sz="2800" dirty="0" smtClean="0">
              <a:solidFill>
                <a:srgbClr val="000000"/>
              </a:solidFill>
            </a:endParaRPr>
          </a:p>
          <a:p>
            <a:pPr>
              <a:spcBef>
                <a:spcPts val="1200"/>
              </a:spcBef>
            </a:pPr>
            <a:endParaRPr lang="en-GB" sz="2400" dirty="0" smtClean="0">
              <a:solidFill>
                <a:srgbClr val="000000"/>
              </a:solidFill>
            </a:endParaRPr>
          </a:p>
        </p:txBody>
      </p:sp>
      <p:sp>
        <p:nvSpPr>
          <p:cNvPr id="7" name="TextBox 6"/>
          <p:cNvSpPr txBox="1"/>
          <p:nvPr/>
        </p:nvSpPr>
        <p:spPr>
          <a:xfrm>
            <a:off x="539552" y="1506270"/>
            <a:ext cx="6912768"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International item development process</a:t>
            </a:r>
            <a:endParaRPr lang="en-US" b="1" dirty="0" smtClean="0">
              <a:solidFill>
                <a:schemeClr val="bg1"/>
              </a:solidFill>
              <a:latin typeface="+mj-lt"/>
            </a:endParaRPr>
          </a:p>
        </p:txBody>
      </p:sp>
      <p:sp>
        <p:nvSpPr>
          <p:cNvPr id="8"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
        <p:nvSpPr>
          <p:cNvPr id="9" name="Rectangle 8"/>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
        <p:nvSpPr>
          <p:cNvPr id="17" name="TextBox 16"/>
          <p:cNvSpPr txBox="1"/>
          <p:nvPr/>
        </p:nvSpPr>
        <p:spPr>
          <a:xfrm>
            <a:off x="539552" y="1484784"/>
            <a:ext cx="6912768" cy="369332"/>
          </a:xfrm>
          <a:prstGeom prst="rect">
            <a:avLst/>
          </a:prstGeom>
          <a:solidFill>
            <a:srgbClr val="0070C0"/>
          </a:solidFill>
        </p:spPr>
        <p:txBody>
          <a:bodyPr wrap="square" rtlCol="0">
            <a:spAutoFit/>
          </a:bodyPr>
          <a:lstStyle/>
          <a:p>
            <a:pPr lvl="0"/>
            <a:r>
              <a:rPr lang="en-US" b="1" dirty="0" smtClean="0">
                <a:solidFill>
                  <a:schemeClr val="bg1"/>
                </a:solidFill>
                <a:latin typeface="+mj-lt"/>
              </a:rPr>
              <a:t>Formats of PISA cognitive items</a:t>
            </a:r>
          </a:p>
        </p:txBody>
      </p:sp>
      <p:sp>
        <p:nvSpPr>
          <p:cNvPr id="18" name="Content Placeholder 2"/>
          <p:cNvSpPr>
            <a:spLocks noGrp="1"/>
          </p:cNvSpPr>
          <p:nvPr>
            <p:ph idx="1"/>
          </p:nvPr>
        </p:nvSpPr>
        <p:spPr>
          <a:xfrm>
            <a:off x="539552" y="2133352"/>
            <a:ext cx="8388350" cy="5472112"/>
          </a:xfrm>
        </p:spPr>
        <p:txBody>
          <a:bodyPr>
            <a:normAutofit/>
          </a:bodyPr>
          <a:lstStyle/>
          <a:p>
            <a:pPr>
              <a:buFont typeface="Wingdings" pitchFamily="2" charset="2"/>
              <a:buChar char="ü"/>
            </a:pPr>
            <a:r>
              <a:rPr lang="en-US" sz="2400" b="1" dirty="0" smtClean="0">
                <a:solidFill>
                  <a:srgbClr val="000000"/>
                </a:solidFill>
              </a:rPr>
              <a:t>Multiple-choice items </a:t>
            </a:r>
          </a:p>
          <a:p>
            <a:pPr lvl="1"/>
            <a:r>
              <a:rPr lang="en-GB" sz="2000" b="1" dirty="0" smtClean="0"/>
              <a:t>Standard multiple choice </a:t>
            </a:r>
            <a:r>
              <a:rPr lang="en-GB" sz="2000" dirty="0" smtClean="0"/>
              <a:t>(4 and in some cases 5 responses)</a:t>
            </a:r>
          </a:p>
          <a:p>
            <a:pPr lvl="1"/>
            <a:r>
              <a:rPr lang="en-GB" sz="2000" b="1" dirty="0" smtClean="0"/>
              <a:t>Complex multiple-choice</a:t>
            </a:r>
            <a:r>
              <a:rPr lang="en-GB" sz="2000" dirty="0" smtClean="0"/>
              <a:t> (</a:t>
            </a:r>
            <a:r>
              <a:rPr lang="en-US" sz="2000" dirty="0" smtClean="0"/>
              <a:t>present several statements and for each students choose one of several responses (yes/no, true/false, correct/incorrect ….)</a:t>
            </a:r>
          </a:p>
          <a:p>
            <a:pPr>
              <a:buFont typeface="Wingdings" pitchFamily="2" charset="2"/>
              <a:buChar char="ü"/>
            </a:pPr>
            <a:r>
              <a:rPr lang="en-GB" sz="2400" b="1" dirty="0" smtClean="0">
                <a:solidFill>
                  <a:srgbClr val="000000"/>
                </a:solidFill>
              </a:rPr>
              <a:t>Constructed response items</a:t>
            </a:r>
          </a:p>
          <a:p>
            <a:pPr lvl="1"/>
            <a:r>
              <a:rPr lang="en-US" sz="2400" dirty="0" smtClean="0"/>
              <a:t>Closed-constructed response</a:t>
            </a:r>
            <a:endParaRPr lang="en-GB" sz="2400" dirty="0" smtClean="0"/>
          </a:p>
          <a:p>
            <a:pPr lvl="1"/>
            <a:r>
              <a:rPr lang="en-GB" sz="2400" dirty="0" smtClean="0"/>
              <a:t>Short response</a:t>
            </a:r>
          </a:p>
          <a:p>
            <a:pPr lvl="1"/>
            <a:r>
              <a:rPr lang="en-GB" sz="2400" dirty="0" smtClean="0"/>
              <a:t>Open-constructed response</a:t>
            </a:r>
            <a:endParaRPr lang="en-US" sz="2400" dirty="0" smtClean="0"/>
          </a:p>
        </p:txBody>
      </p:sp>
      <p:sp>
        <p:nvSpPr>
          <p:cNvPr id="19" name="Rectangle 18"/>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195" name="Picture 4"/>
          <p:cNvPicPr>
            <a:picLocks noChangeAspect="1" noChangeArrowheads="1"/>
          </p:cNvPicPr>
          <p:nvPr/>
        </p:nvPicPr>
        <p:blipFill>
          <a:blip r:embed="rId3" cstate="print"/>
          <a:srcRect/>
          <a:stretch>
            <a:fillRect/>
          </a:stretch>
        </p:blipFill>
        <p:spPr bwMode="auto">
          <a:xfrm>
            <a:off x="0" y="1197372"/>
            <a:ext cx="9144000" cy="5688012"/>
          </a:xfrm>
          <a:prstGeom prst="rect">
            <a:avLst/>
          </a:prstGeom>
          <a:noFill/>
          <a:ln w="9525">
            <a:noFill/>
            <a:miter lim="800000"/>
            <a:headEnd/>
            <a:tailEnd/>
          </a:ln>
        </p:spPr>
      </p:pic>
      <p:sp>
        <p:nvSpPr>
          <p:cNvPr id="8196" name="AutoShape 9"/>
          <p:cNvSpPr>
            <a:spLocks noChangeAspect="1" noChangeArrowheads="1"/>
          </p:cNvSpPr>
          <p:nvPr/>
        </p:nvSpPr>
        <p:spPr bwMode="auto">
          <a:xfrm>
            <a:off x="2627313" y="1052513"/>
            <a:ext cx="6076950" cy="4392612"/>
          </a:xfrm>
          <a:prstGeom prst="rect">
            <a:avLst/>
          </a:prstGeom>
          <a:noFill/>
          <a:ln w="9525">
            <a:noFill/>
            <a:miter lim="800000"/>
            <a:headEnd/>
            <a:tailEnd/>
          </a:ln>
        </p:spPr>
        <p:txBody>
          <a:bodyPr/>
          <a:lstStyle/>
          <a:p>
            <a:endParaRPr lang="ja-JP" altLang="ja-JP" dirty="0">
              <a:ea typeface="MS PGothic" pitchFamily="34" charset="-128"/>
            </a:endParaRPr>
          </a:p>
        </p:txBody>
      </p:sp>
      <p:sp>
        <p:nvSpPr>
          <p:cNvPr id="5" name="Title 1"/>
          <p:cNvSpPr txBox="1">
            <a:spLocks/>
          </p:cNvSpPr>
          <p:nvPr/>
        </p:nvSpPr>
        <p:spPr>
          <a:xfrm>
            <a:off x="0" y="0"/>
            <a:ext cx="8100392" cy="10224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2800" b="1" dirty="0" smtClean="0">
                <a:solidFill>
                  <a:srgbClr val="000000"/>
                </a:solidFill>
                <a:latin typeface="+mj-lt"/>
                <a:ea typeface="+mj-ea"/>
                <a:cs typeface="+mj-cs"/>
              </a:rPr>
              <a:t>Importance of PISA Proficiency Levels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smtClean="0">
                <a:latin typeface="+mj-lt"/>
                <a:ea typeface="+mj-ea"/>
                <a:cs typeface="+mj-cs"/>
              </a:rPr>
              <a:t>Example item 1: Reading </a:t>
            </a:r>
            <a:endParaRPr kumimoji="0" lang="en-GB" sz="2400" i="0" u="none" strike="noStrike" kern="1200" cap="none" spc="0" normalizeH="0" baseline="0" noProof="0" dirty="0">
              <a:ln>
                <a:noFill/>
              </a:ln>
              <a:effectLst/>
              <a:uLnTx/>
              <a:uFillTx/>
              <a:latin typeface="+mj-lt"/>
              <a:ea typeface="+mj-ea"/>
              <a:cs typeface="+mj-cs"/>
            </a:endParaRPr>
          </a:p>
        </p:txBody>
      </p:sp>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Content Placeholder 8"/>
          <p:cNvSpPr>
            <a:spLocks noGrp="1"/>
          </p:cNvSpPr>
          <p:nvPr>
            <p:ph idx="1"/>
          </p:nvPr>
        </p:nvSpPr>
        <p:spPr>
          <a:xfrm>
            <a:off x="3707904" y="836712"/>
            <a:ext cx="6912768" cy="2016125"/>
          </a:xfrm>
        </p:spPr>
        <p:txBody>
          <a:bodyPr>
            <a:noAutofit/>
          </a:bodyPr>
          <a:lstStyle/>
          <a:p>
            <a:pPr>
              <a:buNone/>
            </a:pPr>
            <a:r>
              <a:rPr lang="en-GB" altLang="ja-JP" sz="2000" b="1" dirty="0" smtClean="0">
                <a:ea typeface="MS PGothic" pitchFamily="34" charset="-128"/>
              </a:rPr>
              <a:t>What is this article about? </a:t>
            </a:r>
          </a:p>
          <a:p>
            <a:pPr>
              <a:buFont typeface="Comic Sans MS" pitchFamily="66" charset="0"/>
              <a:buAutoNum type="alphaUcPeriod"/>
            </a:pPr>
            <a:r>
              <a:rPr lang="en-GB" altLang="ja-JP" sz="2000" dirty="0" smtClean="0">
                <a:solidFill>
                  <a:schemeClr val="tx1"/>
                </a:solidFill>
                <a:ea typeface="MS PGothic" pitchFamily="34" charset="-128"/>
              </a:rPr>
              <a:t>The best way to brush your teeth.</a:t>
            </a:r>
          </a:p>
          <a:p>
            <a:pPr>
              <a:buFont typeface="Comic Sans MS" pitchFamily="66" charset="0"/>
              <a:buAutoNum type="alphaUcPeriod"/>
            </a:pPr>
            <a:r>
              <a:rPr lang="en-GB" altLang="ja-JP" sz="2000" dirty="0" smtClean="0">
                <a:solidFill>
                  <a:schemeClr val="tx1"/>
                </a:solidFill>
                <a:ea typeface="MS PGothic" pitchFamily="34" charset="-128"/>
              </a:rPr>
              <a:t>The best kind of toothbrush to use.</a:t>
            </a:r>
          </a:p>
          <a:p>
            <a:pPr>
              <a:buFont typeface="Comic Sans MS" pitchFamily="66" charset="0"/>
              <a:buAutoNum type="alphaUcPeriod"/>
            </a:pPr>
            <a:r>
              <a:rPr lang="en-GB" altLang="ja-JP" sz="2000" dirty="0" smtClean="0">
                <a:solidFill>
                  <a:schemeClr val="tx1"/>
                </a:solidFill>
                <a:ea typeface="MS PGothic" pitchFamily="34" charset="-128"/>
              </a:rPr>
              <a:t>The importance of good teeth.</a:t>
            </a:r>
          </a:p>
          <a:p>
            <a:pPr>
              <a:buFont typeface="Comic Sans MS" pitchFamily="66" charset="0"/>
              <a:buAutoNum type="alphaUcPeriod"/>
            </a:pPr>
            <a:r>
              <a:rPr lang="en-GB" altLang="ja-JP" sz="2000" dirty="0" smtClean="0">
                <a:solidFill>
                  <a:schemeClr val="tx1"/>
                </a:solidFill>
                <a:ea typeface="MS PGothic" pitchFamily="34" charset="-128"/>
              </a:rPr>
              <a:t>The way different people brush their teeth.</a:t>
            </a:r>
            <a:endParaRPr lang="en-US" altLang="ja-JP" sz="2000" dirty="0" smtClean="0">
              <a:solidFill>
                <a:schemeClr val="tx1"/>
              </a:solidFill>
              <a:ea typeface="MS PGothic" pitchFamily="34" charset="-128"/>
            </a:endParaRPr>
          </a:p>
        </p:txBody>
      </p:sp>
      <p:sp>
        <p:nvSpPr>
          <p:cNvPr id="7" name="Rectangle 6"/>
          <p:cNvSpPr>
            <a:spLocks noChangeArrowheads="1"/>
          </p:cNvSpPr>
          <p:nvPr/>
        </p:nvSpPr>
        <p:spPr bwMode="auto">
          <a:xfrm>
            <a:off x="3563938" y="5876925"/>
            <a:ext cx="5400675" cy="707886"/>
          </a:xfrm>
          <a:prstGeom prst="rect">
            <a:avLst/>
          </a:prstGeom>
          <a:noFill/>
          <a:ln w="9525">
            <a:noFill/>
            <a:miter lim="800000"/>
            <a:headEnd/>
            <a:tailEnd/>
          </a:ln>
        </p:spPr>
        <p:txBody>
          <a:bodyPr>
            <a:spAutoFit/>
          </a:bodyPr>
          <a:lstStyle/>
          <a:p>
            <a:r>
              <a:rPr lang="en-GB" altLang="ja-JP" sz="2000" dirty="0">
                <a:latin typeface="+mj-lt"/>
                <a:ea typeface="MS PGothic" pitchFamily="34" charset="-128"/>
              </a:rPr>
              <a:t>93.7% of students across OECD can perform tasks at least at this level</a:t>
            </a:r>
            <a:endParaRPr lang="en-US" altLang="ja-JP" sz="2000" dirty="0">
              <a:latin typeface="+mj-lt"/>
              <a:ea typeface="MS PGothic" pitchFamily="34" charset="-128"/>
            </a:endParaRPr>
          </a:p>
        </p:txBody>
      </p:sp>
      <p:graphicFrame>
        <p:nvGraphicFramePr>
          <p:cNvPr id="15" name="Table 14"/>
          <p:cNvGraphicFramePr>
            <a:graphicFrameLocks noGrp="1"/>
          </p:cNvGraphicFramePr>
          <p:nvPr/>
        </p:nvGraphicFramePr>
        <p:xfrm>
          <a:off x="323528" y="2564904"/>
          <a:ext cx="2808932" cy="4064000"/>
        </p:xfrm>
        <a:graphic>
          <a:graphicData uri="http://schemas.openxmlformats.org/drawingml/2006/table">
            <a:tbl>
              <a:tblPr/>
              <a:tblGrid>
                <a:gridCol w="974033"/>
                <a:gridCol w="1834899"/>
              </a:tblGrid>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1" i="1" u="none" strike="noStrike" cap="none" normalizeH="0" baseline="0" dirty="0" smtClean="0">
                          <a:ln>
                            <a:noFill/>
                          </a:ln>
                          <a:solidFill>
                            <a:srgbClr val="000000"/>
                          </a:solidFill>
                          <a:effectLst/>
                          <a:latin typeface="Comic Sans MS" pitchFamily="66" charset="0"/>
                          <a:ea typeface="MS PGothic" pitchFamily="34" charset="-128"/>
                          <a:cs typeface="Arial" charset="0"/>
                        </a:rPr>
                        <a:t>Points</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1" i="1" u="none" strike="noStrike" cap="none" normalizeH="0" baseline="0" dirty="0" smtClean="0">
                          <a:ln>
                            <a:noFill/>
                          </a:ln>
                          <a:solidFill>
                            <a:schemeClr val="tx1"/>
                          </a:solidFill>
                          <a:effectLst/>
                          <a:latin typeface="Comic Sans MS" pitchFamily="66" charset="0"/>
                          <a:ea typeface="MS PGothic" pitchFamily="34" charset="-128"/>
                          <a:cs typeface="Arial" charset="0"/>
                        </a:rPr>
                        <a:t>Level</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Level 6</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17375D"/>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698</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Level 5</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538ED5"/>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626</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Level 4</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8DB4E3"/>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553</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6D6D6D"/>
                          </a:solidFill>
                          <a:effectLst/>
                          <a:latin typeface="Comic Sans MS" pitchFamily="66" charset="0"/>
                          <a:ea typeface="MS PGothic" pitchFamily="34" charset="-128"/>
                          <a:cs typeface="Arial" charset="0"/>
                        </a:rPr>
                        <a:t>Level 3</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C5D9F1"/>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480</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Level 2</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538ED5"/>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407</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Level 1a</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BFBFBF"/>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335</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Level 1b</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A5A5A5"/>
                    </a:solidFill>
                  </a:tcPr>
                </a:tc>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262</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000000"/>
                          </a:solidFill>
                          <a:effectLst/>
                          <a:latin typeface="Comic Sans MS" pitchFamily="66" charset="0"/>
                          <a:ea typeface="MS PGothic" pitchFamily="34" charset="-128"/>
                          <a:cs typeface="Arial" charset="0"/>
                        </a:rPr>
                        <a:t> </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ja-JP" sz="1500" b="0" i="0" u="none" strike="noStrike" cap="none" normalizeH="0" baseline="0" dirty="0" smtClean="0">
                          <a:ln>
                            <a:noFill/>
                          </a:ln>
                          <a:solidFill>
                            <a:srgbClr val="FFFFFF"/>
                          </a:solidFill>
                          <a:effectLst/>
                          <a:latin typeface="Comic Sans MS" pitchFamily="66" charset="0"/>
                          <a:ea typeface="MS PGothic" pitchFamily="34" charset="-128"/>
                          <a:cs typeface="Arial" charset="0"/>
                        </a:rPr>
                        <a:t>Below Level 1b</a:t>
                      </a:r>
                    </a:p>
                  </a:txBody>
                  <a:tcPr marL="8194" marR="8194" marT="8194" marB="0" anchor="b" horzOverflow="overflow">
                    <a:lnL w="6350" cap="flat" cmpd="sng" algn="ctr">
                      <a:solidFill>
                        <a:srgbClr val="EEECE1"/>
                      </a:solidFill>
                      <a:prstDash val="solid"/>
                      <a:round/>
                      <a:headEnd type="none" w="med" len="med"/>
                      <a:tailEnd type="none" w="med" len="med"/>
                    </a:lnL>
                    <a:lnR w="6350" cap="flat" cmpd="sng" algn="ctr">
                      <a:solidFill>
                        <a:srgbClr val="EEECE1"/>
                      </a:solidFill>
                      <a:prstDash val="solid"/>
                      <a:round/>
                      <a:headEnd type="none" w="med" len="med"/>
                      <a:tailEnd type="none" w="med" len="med"/>
                    </a:lnR>
                    <a:lnT w="6350" cap="flat" cmpd="sng" algn="ctr">
                      <a:solidFill>
                        <a:srgbClr val="EEECE1"/>
                      </a:solidFill>
                      <a:prstDash val="solid"/>
                      <a:round/>
                      <a:headEnd type="none" w="med" len="med"/>
                      <a:tailEnd type="none" w="med" len="med"/>
                    </a:lnT>
                    <a:lnB w="6350" cap="flat" cmpd="sng" algn="ctr">
                      <a:solidFill>
                        <a:srgbClr val="EEECE1"/>
                      </a:solidFill>
                      <a:prstDash val="solid"/>
                      <a:round/>
                      <a:headEnd type="none" w="med" len="med"/>
                      <a:tailEnd type="none" w="med" len="med"/>
                    </a:lnB>
                    <a:lnTlToBr>
                      <a:noFill/>
                    </a:lnTlToBr>
                    <a:lnBlToTr>
                      <a:noFill/>
                    </a:lnBlToTr>
                    <a:solidFill>
                      <a:srgbClr val="7F7F7F"/>
                    </a:solidFill>
                  </a:tcPr>
                </a:tc>
              </a:tr>
            </a:tbl>
          </a:graphicData>
        </a:graphic>
      </p:graphicFrame>
      <p:sp>
        <p:nvSpPr>
          <p:cNvPr id="23" name="Left Arrow 22"/>
          <p:cNvSpPr>
            <a:spLocks noChangeArrowheads="1"/>
          </p:cNvSpPr>
          <p:nvPr/>
        </p:nvSpPr>
        <p:spPr bwMode="auto">
          <a:xfrm rot="10800000">
            <a:off x="2555776" y="1196752"/>
            <a:ext cx="977900" cy="485775"/>
          </a:xfrm>
          <a:prstGeom prst="leftArrow">
            <a:avLst>
              <a:gd name="adj1" fmla="val 50000"/>
              <a:gd name="adj2" fmla="val 49861"/>
            </a:avLst>
          </a:prstGeom>
          <a:solidFill>
            <a:schemeClr val="accent1"/>
          </a:solidFill>
          <a:ln w="12700" algn="ctr">
            <a:solidFill>
              <a:schemeClr val="tx1"/>
            </a:solidFill>
            <a:round/>
            <a:headEnd/>
            <a:tailEnd/>
          </a:ln>
        </p:spPr>
        <p:txBody>
          <a:bodyPr>
            <a:spAutoFit/>
          </a:bodyPr>
          <a:lstStyle/>
          <a:p>
            <a:pPr eaLnBrk="0" hangingPunct="0"/>
            <a:endParaRPr lang="ja-JP" altLang="ja-JP" dirty="0">
              <a:ea typeface="MS PGothic" pitchFamily="34" charset="-128"/>
            </a:endParaRPr>
          </a:p>
        </p:txBody>
      </p:sp>
      <p:sp>
        <p:nvSpPr>
          <p:cNvPr id="8" name="Rectangular Callout 7"/>
          <p:cNvSpPr/>
          <p:nvPr/>
        </p:nvSpPr>
        <p:spPr bwMode="auto">
          <a:xfrm>
            <a:off x="3491880" y="5292948"/>
            <a:ext cx="5256212" cy="368300"/>
          </a:xfrm>
          <a:prstGeom prst="wedgeRectCallout">
            <a:avLst>
              <a:gd name="adj1" fmla="val -58175"/>
              <a:gd name="adj2" fmla="val 11639"/>
            </a:avLst>
          </a:prstGeom>
          <a:solidFill>
            <a:srgbClr val="00FF00"/>
          </a:solidFill>
          <a:ln w="12700" cap="flat" cmpd="sng" algn="ctr">
            <a:solidFill>
              <a:schemeClr val="tx1"/>
            </a:solidFill>
            <a:prstDash val="solid"/>
            <a:round/>
            <a:headEnd type="none" w="med" len="med"/>
            <a:tailEnd type="none" w="med" len="med"/>
          </a:ln>
          <a:effectLst/>
        </p:spPr>
        <p:txBody>
          <a:bodyPr>
            <a:spAutoFit/>
          </a:bodyPr>
          <a:lstStyle/>
          <a:p>
            <a:pPr>
              <a:defRPr/>
            </a:pPr>
            <a:r>
              <a:rPr lang="en-GB" b="1" dirty="0">
                <a:solidFill>
                  <a:srgbClr val="000000"/>
                </a:solidFill>
                <a:latin typeface="+mj-lt"/>
                <a:cs typeface="Arial" pitchFamily="34" charset="0"/>
              </a:rPr>
              <a:t>Difficulty: 358 (Level 1A item) </a:t>
            </a:r>
          </a:p>
        </p:txBody>
      </p:sp>
      <p:sp>
        <p:nvSpPr>
          <p:cNvPr id="14" name="Title 1"/>
          <p:cNvSpPr txBox="1">
            <a:spLocks/>
          </p:cNvSpPr>
          <p:nvPr/>
        </p:nvSpPr>
        <p:spPr>
          <a:xfrm>
            <a:off x="0" y="0"/>
            <a:ext cx="8100392" cy="10224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2800" b="1" dirty="0" smtClean="0">
                <a:solidFill>
                  <a:srgbClr val="000000"/>
                </a:solidFill>
                <a:latin typeface="+mj-lt"/>
                <a:ea typeface="+mj-ea"/>
                <a:cs typeface="+mj-cs"/>
              </a:rPr>
              <a:t>Importance of PISA Proficiency Levels</a:t>
            </a:r>
          </a:p>
          <a:p>
            <a:pPr marL="0" marR="0" lvl="0" indent="0" algn="l" defTabSz="914400" rtl="0" eaLnBrk="1" fontAlgn="auto" latinLnBrk="0" hangingPunct="1">
              <a:lnSpc>
                <a:spcPct val="100000"/>
              </a:lnSpc>
              <a:spcBef>
                <a:spcPct val="0"/>
              </a:spcBef>
              <a:spcAft>
                <a:spcPts val="0"/>
              </a:spcAft>
              <a:buClrTx/>
              <a:buSzTx/>
              <a:buFontTx/>
              <a:buNone/>
              <a:tabLst/>
              <a:defRPr/>
            </a:pPr>
            <a:r>
              <a:rPr lang="en-GB" sz="2400" dirty="0" smtClean="0">
                <a:latin typeface="+mj-lt"/>
                <a:ea typeface="+mj-ea"/>
                <a:cs typeface="+mj-cs"/>
              </a:rPr>
              <a:t>Example item 1: Reading </a:t>
            </a:r>
            <a:endParaRPr kumimoji="0" lang="en-GB" sz="2400" i="0" u="none" strike="noStrike" kern="1200" cap="none" spc="0" normalizeH="0" baseline="0" noProof="0" dirty="0">
              <a:ln>
                <a:noFill/>
              </a:ln>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9">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p:cTn id="11" dur="500" fill="hold"/>
                                        <p:tgtEl>
                                          <p:spTgt spid="9">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9">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 calcmode="lin" valueType="num">
                                      <p:cBhvr>
                                        <p:cTn id="15" dur="500" fill="hold"/>
                                        <p:tgtEl>
                                          <p:spTgt spid="9">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9">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p:cTn id="19" dur="500" fill="hold"/>
                                        <p:tgtEl>
                                          <p:spTgt spid="9">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9">
                                            <p:txEl>
                                              <p:pRg st="3" end="3"/>
                                            </p:txEl>
                                          </p:spTgt>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p:cTn id="23" dur="500" fill="hold"/>
                                        <p:tgtEl>
                                          <p:spTgt spid="9">
                                            <p:txEl>
                                              <p:pRg st="4" end="4"/>
                                            </p:txEl>
                                          </p:spTgt>
                                        </p:tgtEl>
                                        <p:attrNameLst>
                                          <p:attrName>ppt_w</p:attrName>
                                        </p:attrNameLst>
                                      </p:cBhvr>
                                      <p:tavLst>
                                        <p:tav tm="0">
                                          <p:val>
                                            <p:strVal val="2/3*#ppt_w"/>
                                          </p:val>
                                        </p:tav>
                                        <p:tav tm="100000">
                                          <p:val>
                                            <p:strVal val="#ppt_w"/>
                                          </p:val>
                                        </p:tav>
                                      </p:tavLst>
                                    </p:anim>
                                    <p:anim calcmode="lin" valueType="num">
                                      <p:cBhvr>
                                        <p:cTn id="24" dur="500" fill="hold"/>
                                        <p:tgtEl>
                                          <p:spTgt spid="9">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1+#ppt_w/2"/>
                                          </p:val>
                                        </p:tav>
                                        <p:tav tm="100000">
                                          <p:val>
                                            <p:strVal val="#ppt_x"/>
                                          </p:val>
                                        </p:tav>
                                      </p:tavLst>
                                    </p:anim>
                                    <p:anim calcmode="lin" valueType="num">
                                      <p:cBhvr additive="base">
                                        <p:cTn id="3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ox(in)">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p:bldP spid="7" grpId="0"/>
      <p:bldP spid="23"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p:cNvSpPr txBox="1">
            <a:spLocks/>
          </p:cNvSpPr>
          <p:nvPr/>
        </p:nvSpPr>
        <p:spPr>
          <a:xfrm>
            <a:off x="0" y="0"/>
            <a:ext cx="8100392" cy="10224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2800" b="1" dirty="0" smtClean="0">
                <a:solidFill>
                  <a:srgbClr val="000000"/>
                </a:solidFill>
                <a:latin typeface="+mj-lt"/>
                <a:ea typeface="+mj-ea"/>
                <a:cs typeface="+mj-cs"/>
              </a:rPr>
              <a:t>Importance of PISA Proficiency Levels</a:t>
            </a:r>
          </a:p>
          <a:p>
            <a:pPr lvl="0">
              <a:spcBef>
                <a:spcPct val="0"/>
              </a:spcBef>
            </a:pPr>
            <a:r>
              <a:rPr lang="en-GB" sz="2400" dirty="0" smtClean="0">
                <a:latin typeface="+mj-lt"/>
              </a:rPr>
              <a:t>Reading</a:t>
            </a:r>
            <a:endParaRPr lang="en-GB" sz="2400" b="1" dirty="0" smtClean="0">
              <a:solidFill>
                <a:srgbClr val="000000"/>
              </a:solidFill>
              <a:latin typeface="+mj-lt"/>
              <a:ea typeface="+mj-ea"/>
              <a:cs typeface="+mj-cs"/>
            </a:endParaRPr>
          </a:p>
        </p:txBody>
      </p:sp>
      <p:sp>
        <p:nvSpPr>
          <p:cNvPr id="11" name="Text Box 343"/>
          <p:cNvSpPr txBox="1">
            <a:spLocks noChangeArrowheads="1"/>
          </p:cNvSpPr>
          <p:nvPr/>
        </p:nvSpPr>
        <p:spPr bwMode="auto">
          <a:xfrm>
            <a:off x="256159" y="1102271"/>
            <a:ext cx="1138237" cy="304800"/>
          </a:xfrm>
          <a:prstGeom prst="rect">
            <a:avLst/>
          </a:prstGeom>
          <a:solidFill>
            <a:srgbClr val="008000"/>
          </a:solidFill>
          <a:ln w="12700">
            <a:noFill/>
            <a:miter lim="800000"/>
            <a:headEnd/>
            <a:tailEnd/>
          </a:ln>
        </p:spPr>
        <p:txBody>
          <a:bodyPr>
            <a:spAutoFit/>
          </a:bodyPr>
          <a:lstStyle/>
          <a:p>
            <a:pPr algn="ctr">
              <a:spcBef>
                <a:spcPct val="50000"/>
              </a:spcBef>
            </a:pPr>
            <a:r>
              <a:rPr lang="en-GB" altLang="ja-JP" sz="1400" b="1" dirty="0">
                <a:solidFill>
                  <a:srgbClr val="000000"/>
                </a:solidFill>
                <a:latin typeface="+mj-lt"/>
                <a:ea typeface="MS PGothic" pitchFamily="34" charset="-128"/>
              </a:rPr>
              <a:t>Level </a:t>
            </a:r>
            <a:r>
              <a:rPr lang="en-GB" altLang="ja-JP" sz="1400" b="1" dirty="0">
                <a:solidFill>
                  <a:srgbClr val="FFFFFF"/>
                </a:solidFill>
                <a:latin typeface="+mj-lt"/>
                <a:ea typeface="MS PGothic" pitchFamily="34" charset="-128"/>
              </a:rPr>
              <a:t>6</a:t>
            </a:r>
          </a:p>
        </p:txBody>
      </p:sp>
      <p:sp>
        <p:nvSpPr>
          <p:cNvPr id="13" name="Text Box 344"/>
          <p:cNvSpPr txBox="1">
            <a:spLocks noChangeArrowheads="1"/>
          </p:cNvSpPr>
          <p:nvPr/>
        </p:nvSpPr>
        <p:spPr bwMode="auto">
          <a:xfrm>
            <a:off x="251396" y="1661071"/>
            <a:ext cx="1096963" cy="304800"/>
          </a:xfrm>
          <a:prstGeom prst="rect">
            <a:avLst/>
          </a:prstGeom>
          <a:solidFill>
            <a:srgbClr val="00BF00"/>
          </a:solidFill>
          <a:ln w="12700">
            <a:noFill/>
            <a:miter lim="800000"/>
            <a:headEnd/>
            <a:tailEnd/>
          </a:ln>
        </p:spPr>
        <p:txBody>
          <a:bodyPr>
            <a:spAutoFit/>
          </a:bodyPr>
          <a:lstStyle/>
          <a:p>
            <a:pPr algn="ctr">
              <a:spcBef>
                <a:spcPct val="50000"/>
              </a:spcBef>
            </a:pPr>
            <a:r>
              <a:rPr lang="en-GB" altLang="ja-JP" sz="1400" b="1" dirty="0">
                <a:latin typeface="+mj-lt"/>
                <a:ea typeface="MS PGothic" pitchFamily="34" charset="-128"/>
              </a:rPr>
              <a:t>Level </a:t>
            </a:r>
            <a:r>
              <a:rPr lang="en-GB" altLang="ja-JP" sz="1400" b="1" dirty="0">
                <a:solidFill>
                  <a:schemeClr val="bg1"/>
                </a:solidFill>
                <a:latin typeface="+mj-lt"/>
                <a:ea typeface="MS PGothic" pitchFamily="34" charset="-128"/>
              </a:rPr>
              <a:t>5</a:t>
            </a:r>
          </a:p>
        </p:txBody>
      </p:sp>
      <p:sp>
        <p:nvSpPr>
          <p:cNvPr id="16" name="Text Box 345"/>
          <p:cNvSpPr txBox="1">
            <a:spLocks noChangeArrowheads="1"/>
          </p:cNvSpPr>
          <p:nvPr/>
        </p:nvSpPr>
        <p:spPr bwMode="auto">
          <a:xfrm>
            <a:off x="197421" y="2475459"/>
            <a:ext cx="1096963" cy="304800"/>
          </a:xfrm>
          <a:prstGeom prst="rect">
            <a:avLst/>
          </a:prstGeom>
          <a:solidFill>
            <a:srgbClr val="35FF35"/>
          </a:solidFill>
          <a:ln w="12700">
            <a:noFill/>
            <a:miter lim="800000"/>
            <a:headEnd/>
            <a:tailEnd/>
          </a:ln>
        </p:spPr>
        <p:txBody>
          <a:bodyPr>
            <a:spAutoFit/>
          </a:bodyPr>
          <a:lstStyle/>
          <a:p>
            <a:pPr algn="ctr">
              <a:spcBef>
                <a:spcPct val="50000"/>
              </a:spcBef>
            </a:pPr>
            <a:r>
              <a:rPr lang="en-GB" altLang="ja-JP" sz="1400" b="1" dirty="0">
                <a:latin typeface="+mj-lt"/>
                <a:ea typeface="MS PGothic" pitchFamily="34" charset="-128"/>
              </a:rPr>
              <a:t>Level 4</a:t>
            </a:r>
          </a:p>
        </p:txBody>
      </p:sp>
      <p:sp>
        <p:nvSpPr>
          <p:cNvPr id="17" name="Text Box 346"/>
          <p:cNvSpPr txBox="1">
            <a:spLocks noChangeArrowheads="1"/>
          </p:cNvSpPr>
          <p:nvPr/>
        </p:nvSpPr>
        <p:spPr bwMode="auto">
          <a:xfrm>
            <a:off x="164084" y="3321596"/>
            <a:ext cx="1098550" cy="304800"/>
          </a:xfrm>
          <a:prstGeom prst="rect">
            <a:avLst/>
          </a:prstGeom>
          <a:solidFill>
            <a:srgbClr val="CCFF33"/>
          </a:solidFill>
          <a:ln w="12700">
            <a:noFill/>
            <a:miter lim="800000"/>
            <a:headEnd/>
            <a:tailEnd/>
          </a:ln>
        </p:spPr>
        <p:txBody>
          <a:bodyPr>
            <a:spAutoFit/>
          </a:bodyPr>
          <a:lstStyle/>
          <a:p>
            <a:pPr algn="ctr">
              <a:spcBef>
                <a:spcPct val="50000"/>
              </a:spcBef>
              <a:defRPr/>
            </a:pPr>
            <a:r>
              <a:rPr lang="en-GB" sz="1400" b="1" dirty="0">
                <a:solidFill>
                  <a:schemeClr val="accent4">
                    <a:lumMod val="10000"/>
                  </a:schemeClr>
                </a:solidFill>
                <a:latin typeface="+mj-lt"/>
                <a:cs typeface="Arial" pitchFamily="34" charset="0"/>
              </a:rPr>
              <a:t>Level</a:t>
            </a:r>
            <a:r>
              <a:rPr lang="en-GB" sz="1400" b="1" dirty="0">
                <a:latin typeface="+mj-lt"/>
                <a:cs typeface="Arial" pitchFamily="34" charset="0"/>
              </a:rPr>
              <a:t> </a:t>
            </a:r>
            <a:r>
              <a:rPr lang="en-GB" sz="1400" b="1" dirty="0">
                <a:solidFill>
                  <a:srgbClr val="484848"/>
                </a:solidFill>
                <a:latin typeface="+mj-lt"/>
                <a:cs typeface="Arial" pitchFamily="34" charset="0"/>
              </a:rPr>
              <a:t>3</a:t>
            </a:r>
          </a:p>
        </p:txBody>
      </p:sp>
      <p:sp>
        <p:nvSpPr>
          <p:cNvPr id="18" name="Text Box 347"/>
          <p:cNvSpPr txBox="1">
            <a:spLocks noChangeArrowheads="1"/>
          </p:cNvSpPr>
          <p:nvPr/>
        </p:nvSpPr>
        <p:spPr bwMode="auto">
          <a:xfrm>
            <a:off x="52959" y="4170909"/>
            <a:ext cx="1152525" cy="304800"/>
          </a:xfrm>
          <a:prstGeom prst="rect">
            <a:avLst/>
          </a:prstGeom>
          <a:solidFill>
            <a:srgbClr val="FFFF00"/>
          </a:solidFill>
          <a:ln w="12700">
            <a:noFill/>
            <a:miter lim="800000"/>
            <a:headEnd/>
            <a:tailEnd/>
          </a:ln>
        </p:spPr>
        <p:txBody>
          <a:bodyPr>
            <a:spAutoFit/>
          </a:bodyPr>
          <a:lstStyle/>
          <a:p>
            <a:pPr algn="ctr">
              <a:spcBef>
                <a:spcPct val="50000"/>
              </a:spcBef>
              <a:defRPr/>
            </a:pPr>
            <a:r>
              <a:rPr lang="en-GB" sz="1400" b="1" dirty="0">
                <a:solidFill>
                  <a:schemeClr val="accent4">
                    <a:lumMod val="10000"/>
                  </a:schemeClr>
                </a:solidFill>
                <a:latin typeface="+mj-lt"/>
                <a:cs typeface="Arial" pitchFamily="34" charset="0"/>
              </a:rPr>
              <a:t>Level 2</a:t>
            </a:r>
          </a:p>
        </p:txBody>
      </p:sp>
      <p:sp>
        <p:nvSpPr>
          <p:cNvPr id="19" name="Text Box 348"/>
          <p:cNvSpPr txBox="1">
            <a:spLocks noChangeArrowheads="1"/>
          </p:cNvSpPr>
          <p:nvPr/>
        </p:nvSpPr>
        <p:spPr bwMode="auto">
          <a:xfrm>
            <a:off x="94234" y="4847184"/>
            <a:ext cx="1065212" cy="307975"/>
          </a:xfrm>
          <a:prstGeom prst="rect">
            <a:avLst/>
          </a:prstGeom>
          <a:solidFill>
            <a:srgbClr val="FF8000"/>
          </a:solidFill>
          <a:ln w="12700">
            <a:noFill/>
            <a:miter lim="800000"/>
            <a:headEnd/>
            <a:tailEnd/>
          </a:ln>
        </p:spPr>
        <p:txBody>
          <a:bodyPr>
            <a:spAutoFit/>
          </a:bodyPr>
          <a:lstStyle/>
          <a:p>
            <a:pPr algn="ctr">
              <a:spcBef>
                <a:spcPct val="50000"/>
              </a:spcBef>
            </a:pPr>
            <a:r>
              <a:rPr lang="en-GB" altLang="ja-JP" sz="1400" b="1" dirty="0">
                <a:latin typeface="+mj-lt"/>
                <a:ea typeface="MS PGothic" pitchFamily="34" charset="-128"/>
              </a:rPr>
              <a:t>Level </a:t>
            </a:r>
            <a:r>
              <a:rPr lang="en-GB" altLang="ja-JP" sz="1400" b="1" dirty="0">
                <a:solidFill>
                  <a:schemeClr val="bg1"/>
                </a:solidFill>
                <a:latin typeface="+mj-lt"/>
                <a:ea typeface="MS PGothic" pitchFamily="34" charset="-128"/>
              </a:rPr>
              <a:t>1a</a:t>
            </a:r>
          </a:p>
        </p:txBody>
      </p:sp>
      <p:sp>
        <p:nvSpPr>
          <p:cNvPr id="20" name="Text Box 358"/>
          <p:cNvSpPr txBox="1">
            <a:spLocks noChangeArrowheads="1"/>
          </p:cNvSpPr>
          <p:nvPr/>
        </p:nvSpPr>
        <p:spPr bwMode="auto">
          <a:xfrm>
            <a:off x="35496" y="5623471"/>
            <a:ext cx="1066800" cy="523875"/>
          </a:xfrm>
          <a:prstGeom prst="rect">
            <a:avLst/>
          </a:prstGeom>
          <a:solidFill>
            <a:srgbClr val="FF0000"/>
          </a:solidFill>
          <a:ln w="12700">
            <a:noFill/>
            <a:miter lim="800000"/>
            <a:headEnd/>
            <a:tailEnd/>
          </a:ln>
        </p:spPr>
        <p:txBody>
          <a:bodyPr>
            <a:spAutoFit/>
          </a:bodyPr>
          <a:lstStyle/>
          <a:p>
            <a:pPr algn="ctr">
              <a:spcBef>
                <a:spcPct val="50000"/>
              </a:spcBef>
            </a:pPr>
            <a:r>
              <a:rPr lang="en-GB" altLang="ja-JP" sz="1400" b="1" dirty="0">
                <a:solidFill>
                  <a:schemeClr val="bg1"/>
                </a:solidFill>
                <a:latin typeface="+mj-lt"/>
                <a:ea typeface="MS PGothic" pitchFamily="34" charset="-128"/>
              </a:rPr>
              <a:t>Level 1b or below</a:t>
            </a:r>
          </a:p>
        </p:txBody>
      </p:sp>
      <p:grpSp>
        <p:nvGrpSpPr>
          <p:cNvPr id="25" name="Group 24"/>
          <p:cNvGrpSpPr/>
          <p:nvPr/>
        </p:nvGrpSpPr>
        <p:grpSpPr>
          <a:xfrm>
            <a:off x="2771800" y="678755"/>
            <a:ext cx="6372200" cy="2462213"/>
            <a:chOff x="2771800" y="548680"/>
            <a:chExt cx="6372200" cy="2462213"/>
          </a:xfrm>
        </p:grpSpPr>
        <p:sp>
          <p:nvSpPr>
            <p:cNvPr id="24" name="Right Arrow Callout 23"/>
            <p:cNvSpPr/>
            <p:nvPr/>
          </p:nvSpPr>
          <p:spPr>
            <a:xfrm rot="10800000">
              <a:off x="2771800" y="548681"/>
              <a:ext cx="6372200" cy="2232248"/>
            </a:xfrm>
            <a:prstGeom prst="rightArrowCallout">
              <a:avLst>
                <a:gd name="adj1" fmla="val 0"/>
                <a:gd name="adj2" fmla="val 0"/>
                <a:gd name="adj3" fmla="val 25000"/>
                <a:gd name="adj4" fmla="val 64977"/>
              </a:avLst>
            </a:prstGeom>
            <a:solidFill>
              <a:srgbClr val="00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p:cNvSpPr txBox="1">
              <a:spLocks noChangeArrowheads="1"/>
            </p:cNvSpPr>
            <p:nvPr/>
          </p:nvSpPr>
          <p:spPr bwMode="auto">
            <a:xfrm>
              <a:off x="5438775" y="548680"/>
              <a:ext cx="3705225" cy="2462213"/>
            </a:xfrm>
            <a:prstGeom prst="rect">
              <a:avLst/>
            </a:prstGeom>
            <a:noFill/>
            <a:ln w="9525">
              <a:noFill/>
              <a:miter lim="800000"/>
              <a:headEnd/>
              <a:tailEnd/>
            </a:ln>
          </p:spPr>
          <p:txBody>
            <a:bodyPr>
              <a:spAutoFit/>
            </a:bodyPr>
            <a:lstStyle/>
            <a:p>
              <a:r>
                <a:rPr lang="en-US" altLang="ja-JP" sz="1400" b="1" dirty="0">
                  <a:solidFill>
                    <a:srgbClr val="000000"/>
                  </a:solidFill>
                  <a:latin typeface="+mj-lt"/>
                  <a:ea typeface="MS PGothic" pitchFamily="34" charset="-128"/>
                </a:rPr>
                <a:t>Students at Level 5 can handle texts that are unfamiliar in either form or content. They can find information in such texts, demonstrate detailed understanding, and infer which information is relevant to the task. They are also able to critically evaluate such texts and build hypotheses about them, drawing on specialised knowledge and accommodating concepts that may be contrary to expectations.</a:t>
              </a:r>
            </a:p>
            <a:p>
              <a:endParaRPr lang="en-GB" altLang="ja-JP" sz="1400" b="1" dirty="0">
                <a:solidFill>
                  <a:srgbClr val="000000"/>
                </a:solidFill>
                <a:latin typeface="+mj-lt"/>
                <a:ea typeface="MS PGothic" pitchFamily="34" charset="-128"/>
              </a:endParaRPr>
            </a:p>
          </p:txBody>
        </p:sp>
      </p:grpSp>
      <p:grpSp>
        <p:nvGrpSpPr>
          <p:cNvPr id="31" name="Group 480"/>
          <p:cNvGrpSpPr>
            <a:grpSpLocks/>
          </p:cNvGrpSpPr>
          <p:nvPr/>
        </p:nvGrpSpPr>
        <p:grpSpPr bwMode="auto">
          <a:xfrm>
            <a:off x="1764383" y="1127671"/>
            <a:ext cx="463550" cy="244475"/>
            <a:chOff x="1415" y="754"/>
            <a:chExt cx="292" cy="154"/>
          </a:xfrm>
          <a:solidFill>
            <a:srgbClr val="008000"/>
          </a:solidFill>
        </p:grpSpPr>
        <p:grpSp>
          <p:nvGrpSpPr>
            <p:cNvPr id="32" name="Group 84"/>
            <p:cNvGrpSpPr>
              <a:grpSpLocks/>
            </p:cNvGrpSpPr>
            <p:nvPr/>
          </p:nvGrpSpPr>
          <p:grpSpPr bwMode="auto">
            <a:xfrm>
              <a:off x="1415" y="754"/>
              <a:ext cx="142" cy="154"/>
              <a:chOff x="837" y="3165"/>
              <a:chExt cx="142" cy="154"/>
            </a:xfrm>
            <a:grpFill/>
          </p:grpSpPr>
          <p:sp>
            <p:nvSpPr>
              <p:cNvPr id="39" name="Freeform 8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40" name="Group 86"/>
              <p:cNvGrpSpPr>
                <a:grpSpLocks/>
              </p:cNvGrpSpPr>
              <p:nvPr/>
            </p:nvGrpSpPr>
            <p:grpSpPr bwMode="auto">
              <a:xfrm>
                <a:off x="911" y="3165"/>
                <a:ext cx="68" cy="154"/>
                <a:chOff x="1102" y="2293"/>
                <a:chExt cx="179" cy="408"/>
              </a:xfrm>
              <a:grpFill/>
            </p:grpSpPr>
            <p:sp>
              <p:nvSpPr>
                <p:cNvPr id="41" name="Freeform 8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42" name="Freeform 8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43" name="Freeform 8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33" name="Group 90"/>
            <p:cNvGrpSpPr>
              <a:grpSpLocks/>
            </p:cNvGrpSpPr>
            <p:nvPr/>
          </p:nvGrpSpPr>
          <p:grpSpPr bwMode="auto">
            <a:xfrm>
              <a:off x="1565" y="754"/>
              <a:ext cx="142" cy="154"/>
              <a:chOff x="837" y="3165"/>
              <a:chExt cx="142" cy="154"/>
            </a:xfrm>
            <a:grpFill/>
          </p:grpSpPr>
          <p:sp>
            <p:nvSpPr>
              <p:cNvPr id="34" name="Freeform 91"/>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5" name="Group 92"/>
              <p:cNvGrpSpPr>
                <a:grpSpLocks/>
              </p:cNvGrpSpPr>
              <p:nvPr/>
            </p:nvGrpSpPr>
            <p:grpSpPr bwMode="auto">
              <a:xfrm>
                <a:off x="911" y="3165"/>
                <a:ext cx="68" cy="154"/>
                <a:chOff x="1102" y="2293"/>
                <a:chExt cx="179" cy="408"/>
              </a:xfrm>
              <a:grpFill/>
            </p:grpSpPr>
            <p:sp>
              <p:nvSpPr>
                <p:cNvPr id="36" name="Freeform 9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7" name="Freeform 9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8" name="Freeform 9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44" name="Group 519"/>
          <p:cNvGrpSpPr>
            <a:grpSpLocks/>
          </p:cNvGrpSpPr>
          <p:nvPr/>
        </p:nvGrpSpPr>
        <p:grpSpPr bwMode="auto">
          <a:xfrm>
            <a:off x="1521495" y="3164434"/>
            <a:ext cx="968375" cy="668337"/>
            <a:chOff x="1374" y="2013"/>
            <a:chExt cx="610" cy="421"/>
          </a:xfrm>
          <a:solidFill>
            <a:srgbClr val="CCFF33"/>
          </a:solidFill>
        </p:grpSpPr>
        <p:grpSp>
          <p:nvGrpSpPr>
            <p:cNvPr id="45" name="Group 97"/>
            <p:cNvGrpSpPr>
              <a:grpSpLocks/>
            </p:cNvGrpSpPr>
            <p:nvPr/>
          </p:nvGrpSpPr>
          <p:grpSpPr bwMode="auto">
            <a:xfrm>
              <a:off x="1458" y="2013"/>
              <a:ext cx="442" cy="154"/>
              <a:chOff x="891" y="2829"/>
              <a:chExt cx="442" cy="154"/>
            </a:xfrm>
            <a:grpFill/>
          </p:grpSpPr>
          <p:grpSp>
            <p:nvGrpSpPr>
              <p:cNvPr id="98" name="Group 98"/>
              <p:cNvGrpSpPr>
                <a:grpSpLocks/>
              </p:cNvGrpSpPr>
              <p:nvPr/>
            </p:nvGrpSpPr>
            <p:grpSpPr bwMode="auto">
              <a:xfrm>
                <a:off x="891" y="2829"/>
                <a:ext cx="142" cy="154"/>
                <a:chOff x="837" y="3165"/>
                <a:chExt cx="142" cy="154"/>
              </a:xfrm>
              <a:grpFill/>
            </p:grpSpPr>
            <p:sp>
              <p:nvSpPr>
                <p:cNvPr id="111" name="Freeform 99"/>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112" name="Group 100"/>
                <p:cNvGrpSpPr>
                  <a:grpSpLocks/>
                </p:cNvGrpSpPr>
                <p:nvPr/>
              </p:nvGrpSpPr>
              <p:grpSpPr bwMode="auto">
                <a:xfrm>
                  <a:off x="911" y="3165"/>
                  <a:ext cx="68" cy="154"/>
                  <a:chOff x="1102" y="2293"/>
                  <a:chExt cx="179" cy="408"/>
                </a:xfrm>
                <a:grpFill/>
              </p:grpSpPr>
              <p:sp>
                <p:nvSpPr>
                  <p:cNvPr id="113" name="Freeform 101"/>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14" name="Freeform 102"/>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15" name="Freeform 103"/>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99" name="Group 104"/>
              <p:cNvGrpSpPr>
                <a:grpSpLocks/>
              </p:cNvGrpSpPr>
              <p:nvPr/>
            </p:nvGrpSpPr>
            <p:grpSpPr bwMode="auto">
              <a:xfrm>
                <a:off x="1041" y="2829"/>
                <a:ext cx="142" cy="154"/>
                <a:chOff x="837" y="3165"/>
                <a:chExt cx="142" cy="154"/>
              </a:xfrm>
              <a:grpFill/>
            </p:grpSpPr>
            <p:sp>
              <p:nvSpPr>
                <p:cNvPr id="106" name="Freeform 10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107" name="Group 106"/>
                <p:cNvGrpSpPr>
                  <a:grpSpLocks/>
                </p:cNvGrpSpPr>
                <p:nvPr/>
              </p:nvGrpSpPr>
              <p:grpSpPr bwMode="auto">
                <a:xfrm>
                  <a:off x="911" y="3165"/>
                  <a:ext cx="68" cy="154"/>
                  <a:chOff x="1102" y="2293"/>
                  <a:chExt cx="179" cy="408"/>
                </a:xfrm>
                <a:grpFill/>
              </p:grpSpPr>
              <p:sp>
                <p:nvSpPr>
                  <p:cNvPr id="108" name="Freeform 10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09" name="Freeform 10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10" name="Freeform 10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100" name="Group 110"/>
              <p:cNvGrpSpPr>
                <a:grpSpLocks/>
              </p:cNvGrpSpPr>
              <p:nvPr/>
            </p:nvGrpSpPr>
            <p:grpSpPr bwMode="auto">
              <a:xfrm>
                <a:off x="1191" y="2829"/>
                <a:ext cx="142" cy="154"/>
                <a:chOff x="837" y="3165"/>
                <a:chExt cx="142" cy="154"/>
              </a:xfrm>
              <a:grpFill/>
            </p:grpSpPr>
            <p:sp>
              <p:nvSpPr>
                <p:cNvPr id="101" name="Freeform 111"/>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102" name="Group 112"/>
                <p:cNvGrpSpPr>
                  <a:grpSpLocks/>
                </p:cNvGrpSpPr>
                <p:nvPr/>
              </p:nvGrpSpPr>
              <p:grpSpPr bwMode="auto">
                <a:xfrm>
                  <a:off x="911" y="3165"/>
                  <a:ext cx="68" cy="154"/>
                  <a:chOff x="1102" y="2293"/>
                  <a:chExt cx="179" cy="408"/>
                </a:xfrm>
                <a:grpFill/>
              </p:grpSpPr>
              <p:sp>
                <p:nvSpPr>
                  <p:cNvPr id="103" name="Freeform 11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04" name="Freeform 11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105" name="Freeform 11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46" name="Group 116"/>
            <p:cNvGrpSpPr>
              <a:grpSpLocks/>
            </p:cNvGrpSpPr>
            <p:nvPr/>
          </p:nvGrpSpPr>
          <p:grpSpPr bwMode="auto">
            <a:xfrm>
              <a:off x="1374" y="2280"/>
              <a:ext cx="610" cy="154"/>
              <a:chOff x="825" y="2160"/>
              <a:chExt cx="610" cy="154"/>
            </a:xfrm>
            <a:grpFill/>
          </p:grpSpPr>
          <p:grpSp>
            <p:nvGrpSpPr>
              <p:cNvPr id="73" name="Group 117"/>
              <p:cNvGrpSpPr>
                <a:grpSpLocks/>
              </p:cNvGrpSpPr>
              <p:nvPr/>
            </p:nvGrpSpPr>
            <p:grpSpPr bwMode="auto">
              <a:xfrm>
                <a:off x="825" y="2160"/>
                <a:ext cx="442" cy="154"/>
                <a:chOff x="891" y="2829"/>
                <a:chExt cx="442" cy="154"/>
              </a:xfrm>
              <a:grpFill/>
            </p:grpSpPr>
            <p:grpSp>
              <p:nvGrpSpPr>
                <p:cNvPr id="80" name="Group 118"/>
                <p:cNvGrpSpPr>
                  <a:grpSpLocks/>
                </p:cNvGrpSpPr>
                <p:nvPr/>
              </p:nvGrpSpPr>
              <p:grpSpPr bwMode="auto">
                <a:xfrm>
                  <a:off x="891" y="2829"/>
                  <a:ext cx="142" cy="154"/>
                  <a:chOff x="837" y="3165"/>
                  <a:chExt cx="142" cy="154"/>
                </a:xfrm>
                <a:grpFill/>
              </p:grpSpPr>
              <p:sp>
                <p:nvSpPr>
                  <p:cNvPr id="93" name="Freeform 119"/>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94" name="Group 120"/>
                  <p:cNvGrpSpPr>
                    <a:grpSpLocks/>
                  </p:cNvGrpSpPr>
                  <p:nvPr/>
                </p:nvGrpSpPr>
                <p:grpSpPr bwMode="auto">
                  <a:xfrm>
                    <a:off x="911" y="3165"/>
                    <a:ext cx="68" cy="154"/>
                    <a:chOff x="1102" y="2293"/>
                    <a:chExt cx="179" cy="408"/>
                  </a:xfrm>
                  <a:grpFill/>
                </p:grpSpPr>
                <p:sp>
                  <p:nvSpPr>
                    <p:cNvPr id="95" name="Freeform 121"/>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96" name="Freeform 122"/>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97" name="Freeform 123"/>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81" name="Group 124"/>
                <p:cNvGrpSpPr>
                  <a:grpSpLocks/>
                </p:cNvGrpSpPr>
                <p:nvPr/>
              </p:nvGrpSpPr>
              <p:grpSpPr bwMode="auto">
                <a:xfrm>
                  <a:off x="1041" y="2829"/>
                  <a:ext cx="142" cy="154"/>
                  <a:chOff x="837" y="3165"/>
                  <a:chExt cx="142" cy="154"/>
                </a:xfrm>
                <a:grpFill/>
              </p:grpSpPr>
              <p:sp>
                <p:nvSpPr>
                  <p:cNvPr id="88" name="Freeform 12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89" name="Group 126"/>
                  <p:cNvGrpSpPr>
                    <a:grpSpLocks/>
                  </p:cNvGrpSpPr>
                  <p:nvPr/>
                </p:nvGrpSpPr>
                <p:grpSpPr bwMode="auto">
                  <a:xfrm>
                    <a:off x="911" y="3165"/>
                    <a:ext cx="68" cy="154"/>
                    <a:chOff x="1102" y="2293"/>
                    <a:chExt cx="179" cy="408"/>
                  </a:xfrm>
                  <a:grpFill/>
                </p:grpSpPr>
                <p:sp>
                  <p:nvSpPr>
                    <p:cNvPr id="90" name="Freeform 12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91" name="Freeform 12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92" name="Freeform 12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82" name="Group 130"/>
                <p:cNvGrpSpPr>
                  <a:grpSpLocks/>
                </p:cNvGrpSpPr>
                <p:nvPr/>
              </p:nvGrpSpPr>
              <p:grpSpPr bwMode="auto">
                <a:xfrm>
                  <a:off x="1191" y="2829"/>
                  <a:ext cx="142" cy="154"/>
                  <a:chOff x="837" y="3165"/>
                  <a:chExt cx="142" cy="154"/>
                </a:xfrm>
                <a:grpFill/>
              </p:grpSpPr>
              <p:sp>
                <p:nvSpPr>
                  <p:cNvPr id="83" name="Freeform 131"/>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84" name="Group 132"/>
                  <p:cNvGrpSpPr>
                    <a:grpSpLocks/>
                  </p:cNvGrpSpPr>
                  <p:nvPr/>
                </p:nvGrpSpPr>
                <p:grpSpPr bwMode="auto">
                  <a:xfrm>
                    <a:off x="911" y="3165"/>
                    <a:ext cx="68" cy="154"/>
                    <a:chOff x="1102" y="2293"/>
                    <a:chExt cx="179" cy="408"/>
                  </a:xfrm>
                  <a:grpFill/>
                </p:grpSpPr>
                <p:sp>
                  <p:nvSpPr>
                    <p:cNvPr id="85" name="Freeform 13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86" name="Freeform 13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87" name="Freeform 13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74" name="Group 136"/>
              <p:cNvGrpSpPr>
                <a:grpSpLocks/>
              </p:cNvGrpSpPr>
              <p:nvPr/>
            </p:nvGrpSpPr>
            <p:grpSpPr bwMode="auto">
              <a:xfrm>
                <a:off x="1293" y="2160"/>
                <a:ext cx="142" cy="154"/>
                <a:chOff x="837" y="3165"/>
                <a:chExt cx="142" cy="154"/>
              </a:xfrm>
              <a:grpFill/>
            </p:grpSpPr>
            <p:sp>
              <p:nvSpPr>
                <p:cNvPr id="75" name="Freeform 137"/>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76" name="Group 138"/>
                <p:cNvGrpSpPr>
                  <a:grpSpLocks/>
                </p:cNvGrpSpPr>
                <p:nvPr/>
              </p:nvGrpSpPr>
              <p:grpSpPr bwMode="auto">
                <a:xfrm>
                  <a:off x="911" y="3165"/>
                  <a:ext cx="68" cy="154"/>
                  <a:chOff x="1102" y="2293"/>
                  <a:chExt cx="179" cy="408"/>
                </a:xfrm>
                <a:grpFill/>
              </p:grpSpPr>
              <p:sp>
                <p:nvSpPr>
                  <p:cNvPr id="77" name="Freeform 13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78" name="Freeform 14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79" name="Freeform 14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47" name="Group 142"/>
            <p:cNvGrpSpPr>
              <a:grpSpLocks/>
            </p:cNvGrpSpPr>
            <p:nvPr/>
          </p:nvGrpSpPr>
          <p:grpSpPr bwMode="auto">
            <a:xfrm>
              <a:off x="1386" y="2126"/>
              <a:ext cx="586" cy="154"/>
              <a:chOff x="837" y="2006"/>
              <a:chExt cx="586" cy="154"/>
            </a:xfrm>
            <a:grpFill/>
          </p:grpSpPr>
          <p:grpSp>
            <p:nvGrpSpPr>
              <p:cNvPr id="48" name="Group 143"/>
              <p:cNvGrpSpPr>
                <a:grpSpLocks/>
              </p:cNvGrpSpPr>
              <p:nvPr/>
            </p:nvGrpSpPr>
            <p:grpSpPr bwMode="auto">
              <a:xfrm>
                <a:off x="981" y="2006"/>
                <a:ext cx="442" cy="154"/>
                <a:chOff x="891" y="2829"/>
                <a:chExt cx="442" cy="154"/>
              </a:xfrm>
              <a:grpFill/>
            </p:grpSpPr>
            <p:grpSp>
              <p:nvGrpSpPr>
                <p:cNvPr id="55" name="Group 144"/>
                <p:cNvGrpSpPr>
                  <a:grpSpLocks/>
                </p:cNvGrpSpPr>
                <p:nvPr/>
              </p:nvGrpSpPr>
              <p:grpSpPr bwMode="auto">
                <a:xfrm>
                  <a:off x="891" y="2829"/>
                  <a:ext cx="142" cy="154"/>
                  <a:chOff x="837" y="3165"/>
                  <a:chExt cx="142" cy="154"/>
                </a:xfrm>
                <a:grpFill/>
              </p:grpSpPr>
              <p:sp>
                <p:nvSpPr>
                  <p:cNvPr id="68" name="Freeform 14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69" name="Group 146"/>
                  <p:cNvGrpSpPr>
                    <a:grpSpLocks/>
                  </p:cNvGrpSpPr>
                  <p:nvPr/>
                </p:nvGrpSpPr>
                <p:grpSpPr bwMode="auto">
                  <a:xfrm>
                    <a:off x="911" y="3165"/>
                    <a:ext cx="68" cy="154"/>
                    <a:chOff x="1102" y="2293"/>
                    <a:chExt cx="179" cy="408"/>
                  </a:xfrm>
                  <a:grpFill/>
                </p:grpSpPr>
                <p:sp>
                  <p:nvSpPr>
                    <p:cNvPr id="70" name="Freeform 14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71" name="Freeform 14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72" name="Freeform 14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56" name="Group 150"/>
                <p:cNvGrpSpPr>
                  <a:grpSpLocks/>
                </p:cNvGrpSpPr>
                <p:nvPr/>
              </p:nvGrpSpPr>
              <p:grpSpPr bwMode="auto">
                <a:xfrm>
                  <a:off x="1041" y="2829"/>
                  <a:ext cx="142" cy="154"/>
                  <a:chOff x="837" y="3165"/>
                  <a:chExt cx="142" cy="154"/>
                </a:xfrm>
                <a:grpFill/>
              </p:grpSpPr>
              <p:sp>
                <p:nvSpPr>
                  <p:cNvPr id="63" name="Freeform 151"/>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64" name="Group 152"/>
                  <p:cNvGrpSpPr>
                    <a:grpSpLocks/>
                  </p:cNvGrpSpPr>
                  <p:nvPr/>
                </p:nvGrpSpPr>
                <p:grpSpPr bwMode="auto">
                  <a:xfrm>
                    <a:off x="911" y="3165"/>
                    <a:ext cx="68" cy="154"/>
                    <a:chOff x="1102" y="2293"/>
                    <a:chExt cx="179" cy="408"/>
                  </a:xfrm>
                  <a:grpFill/>
                </p:grpSpPr>
                <p:sp>
                  <p:nvSpPr>
                    <p:cNvPr id="65" name="Freeform 15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66" name="Freeform 15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67" name="Freeform 15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nvGrpSpPr>
                <p:cNvPr id="57" name="Group 156"/>
                <p:cNvGrpSpPr>
                  <a:grpSpLocks/>
                </p:cNvGrpSpPr>
                <p:nvPr/>
              </p:nvGrpSpPr>
              <p:grpSpPr bwMode="auto">
                <a:xfrm>
                  <a:off x="1191" y="2829"/>
                  <a:ext cx="142" cy="154"/>
                  <a:chOff x="837" y="3165"/>
                  <a:chExt cx="142" cy="154"/>
                </a:xfrm>
                <a:grpFill/>
              </p:grpSpPr>
              <p:sp>
                <p:nvSpPr>
                  <p:cNvPr id="58" name="Freeform 157"/>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59" name="Group 158"/>
                  <p:cNvGrpSpPr>
                    <a:grpSpLocks/>
                  </p:cNvGrpSpPr>
                  <p:nvPr/>
                </p:nvGrpSpPr>
                <p:grpSpPr bwMode="auto">
                  <a:xfrm>
                    <a:off x="911" y="3165"/>
                    <a:ext cx="68" cy="154"/>
                    <a:chOff x="1102" y="2293"/>
                    <a:chExt cx="179" cy="408"/>
                  </a:xfrm>
                  <a:grpFill/>
                </p:grpSpPr>
                <p:sp>
                  <p:nvSpPr>
                    <p:cNvPr id="60" name="Freeform 15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61" name="Freeform 16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62" name="Freeform 16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49" name="Group 162"/>
              <p:cNvGrpSpPr>
                <a:grpSpLocks/>
              </p:cNvGrpSpPr>
              <p:nvPr/>
            </p:nvGrpSpPr>
            <p:grpSpPr bwMode="auto">
              <a:xfrm>
                <a:off x="837" y="2006"/>
                <a:ext cx="142" cy="154"/>
                <a:chOff x="837" y="3165"/>
                <a:chExt cx="142" cy="154"/>
              </a:xfrm>
              <a:grpFill/>
            </p:grpSpPr>
            <p:sp>
              <p:nvSpPr>
                <p:cNvPr id="50" name="Freeform 163"/>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nvGrpSpPr>
                <p:cNvPr id="51" name="Group 164"/>
                <p:cNvGrpSpPr>
                  <a:grpSpLocks/>
                </p:cNvGrpSpPr>
                <p:nvPr/>
              </p:nvGrpSpPr>
              <p:grpSpPr bwMode="auto">
                <a:xfrm>
                  <a:off x="911" y="3165"/>
                  <a:ext cx="68" cy="154"/>
                  <a:chOff x="1102" y="2293"/>
                  <a:chExt cx="179" cy="408"/>
                </a:xfrm>
                <a:grpFill/>
              </p:grpSpPr>
              <p:sp>
                <p:nvSpPr>
                  <p:cNvPr id="52" name="Freeform 16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53" name="Freeform 16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sp>
                <p:nvSpPr>
                  <p:cNvPr id="54" name="Freeform 16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chemeClr val="tx1"/>
                    </a:solidFill>
                    <a:round/>
                    <a:headEnd/>
                    <a:tailEnd/>
                  </a:ln>
                </p:spPr>
                <p:txBody>
                  <a:bodyPr/>
                  <a:lstStyle/>
                  <a:p>
                    <a:pPr>
                      <a:defRPr/>
                    </a:pPr>
                    <a:endParaRPr lang="fr-FR" dirty="0">
                      <a:latin typeface="Arial" pitchFamily="34" charset="0"/>
                      <a:cs typeface="Arial" pitchFamily="34" charset="0"/>
                    </a:endParaRPr>
                  </a:p>
                </p:txBody>
              </p:sp>
            </p:grpSp>
          </p:grpSp>
        </p:grpSp>
      </p:grpSp>
      <p:grpSp>
        <p:nvGrpSpPr>
          <p:cNvPr id="116" name="Group 452"/>
          <p:cNvGrpSpPr>
            <a:grpSpLocks/>
          </p:cNvGrpSpPr>
          <p:nvPr/>
        </p:nvGrpSpPr>
        <p:grpSpPr bwMode="auto">
          <a:xfrm>
            <a:off x="1642145" y="1592809"/>
            <a:ext cx="723900" cy="460375"/>
            <a:chOff x="1401" y="1117"/>
            <a:chExt cx="456" cy="290"/>
          </a:xfrm>
          <a:solidFill>
            <a:srgbClr val="00BF00"/>
          </a:solidFill>
        </p:grpSpPr>
        <p:grpSp>
          <p:nvGrpSpPr>
            <p:cNvPr id="117" name="Group 193"/>
            <p:cNvGrpSpPr>
              <a:grpSpLocks/>
            </p:cNvGrpSpPr>
            <p:nvPr/>
          </p:nvGrpSpPr>
          <p:grpSpPr bwMode="auto">
            <a:xfrm>
              <a:off x="1655" y="1117"/>
              <a:ext cx="142" cy="154"/>
              <a:chOff x="837" y="3165"/>
              <a:chExt cx="142" cy="154"/>
            </a:xfrm>
            <a:grpFill/>
          </p:grpSpPr>
          <p:sp>
            <p:nvSpPr>
              <p:cNvPr id="141" name="Freeform 194"/>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42" name="Group 195"/>
              <p:cNvGrpSpPr>
                <a:grpSpLocks/>
              </p:cNvGrpSpPr>
              <p:nvPr/>
            </p:nvGrpSpPr>
            <p:grpSpPr bwMode="auto">
              <a:xfrm>
                <a:off x="911" y="3165"/>
                <a:ext cx="68" cy="154"/>
                <a:chOff x="1102" y="2293"/>
                <a:chExt cx="179" cy="408"/>
              </a:xfrm>
              <a:grpFill/>
            </p:grpSpPr>
            <p:sp>
              <p:nvSpPr>
                <p:cNvPr id="143" name="Freeform 196"/>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44" name="Freeform 197"/>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45" name="Freeform 198"/>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18" name="Group 199"/>
            <p:cNvGrpSpPr>
              <a:grpSpLocks/>
            </p:cNvGrpSpPr>
            <p:nvPr/>
          </p:nvGrpSpPr>
          <p:grpSpPr bwMode="auto">
            <a:xfrm>
              <a:off x="1401" y="1253"/>
              <a:ext cx="142" cy="154"/>
              <a:chOff x="837" y="3165"/>
              <a:chExt cx="142" cy="154"/>
            </a:xfrm>
            <a:grpFill/>
          </p:grpSpPr>
          <p:sp>
            <p:nvSpPr>
              <p:cNvPr id="136" name="Freeform 200"/>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37" name="Group 201"/>
              <p:cNvGrpSpPr>
                <a:grpSpLocks/>
              </p:cNvGrpSpPr>
              <p:nvPr/>
            </p:nvGrpSpPr>
            <p:grpSpPr bwMode="auto">
              <a:xfrm>
                <a:off x="911" y="3165"/>
                <a:ext cx="68" cy="154"/>
                <a:chOff x="1102" y="2293"/>
                <a:chExt cx="179" cy="408"/>
              </a:xfrm>
              <a:grpFill/>
            </p:grpSpPr>
            <p:sp>
              <p:nvSpPr>
                <p:cNvPr id="138" name="Freeform 202"/>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39" name="Freeform 203"/>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40" name="Freeform 204"/>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19" name="Group 205"/>
            <p:cNvGrpSpPr>
              <a:grpSpLocks/>
            </p:cNvGrpSpPr>
            <p:nvPr/>
          </p:nvGrpSpPr>
          <p:grpSpPr bwMode="auto">
            <a:xfrm>
              <a:off x="1556" y="1253"/>
              <a:ext cx="142" cy="154"/>
              <a:chOff x="837" y="3165"/>
              <a:chExt cx="142" cy="154"/>
            </a:xfrm>
            <a:grpFill/>
          </p:grpSpPr>
          <p:sp>
            <p:nvSpPr>
              <p:cNvPr id="131" name="Freeform 206"/>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32" name="Group 207"/>
              <p:cNvGrpSpPr>
                <a:grpSpLocks/>
              </p:cNvGrpSpPr>
              <p:nvPr/>
            </p:nvGrpSpPr>
            <p:grpSpPr bwMode="auto">
              <a:xfrm>
                <a:off x="911" y="3165"/>
                <a:ext cx="68" cy="154"/>
                <a:chOff x="1102" y="2293"/>
                <a:chExt cx="179" cy="408"/>
              </a:xfrm>
              <a:grpFill/>
            </p:grpSpPr>
            <p:sp>
              <p:nvSpPr>
                <p:cNvPr id="133" name="Freeform 208"/>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34" name="Freeform 209"/>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35" name="Freeform 210"/>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sp>
          <p:nvSpPr>
            <p:cNvPr id="120" name="Freeform 211"/>
            <p:cNvSpPr>
              <a:spLocks/>
            </p:cNvSpPr>
            <p:nvPr/>
          </p:nvSpPr>
          <p:spPr bwMode="auto">
            <a:xfrm>
              <a:off x="1710" y="1253"/>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21" name="Group 212"/>
            <p:cNvGrpSpPr>
              <a:grpSpLocks/>
            </p:cNvGrpSpPr>
            <p:nvPr/>
          </p:nvGrpSpPr>
          <p:grpSpPr bwMode="auto">
            <a:xfrm>
              <a:off x="1789" y="1253"/>
              <a:ext cx="68" cy="154"/>
              <a:chOff x="1102" y="2293"/>
              <a:chExt cx="179" cy="408"/>
            </a:xfrm>
            <a:grpFill/>
          </p:grpSpPr>
          <p:sp>
            <p:nvSpPr>
              <p:cNvPr id="128" name="Freeform 21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29" name="Freeform 21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30" name="Freeform 21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122" name="Group 227"/>
            <p:cNvGrpSpPr>
              <a:grpSpLocks/>
            </p:cNvGrpSpPr>
            <p:nvPr/>
          </p:nvGrpSpPr>
          <p:grpSpPr bwMode="auto">
            <a:xfrm>
              <a:off x="1474" y="1117"/>
              <a:ext cx="142" cy="154"/>
              <a:chOff x="837" y="3165"/>
              <a:chExt cx="142" cy="154"/>
            </a:xfrm>
            <a:grpFill/>
          </p:grpSpPr>
          <p:sp>
            <p:nvSpPr>
              <p:cNvPr id="123" name="Freeform 228"/>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24" name="Group 229"/>
              <p:cNvGrpSpPr>
                <a:grpSpLocks/>
              </p:cNvGrpSpPr>
              <p:nvPr/>
            </p:nvGrpSpPr>
            <p:grpSpPr bwMode="auto">
              <a:xfrm>
                <a:off x="911" y="3165"/>
                <a:ext cx="68" cy="154"/>
                <a:chOff x="1102" y="2293"/>
                <a:chExt cx="179" cy="408"/>
              </a:xfrm>
              <a:grpFill/>
            </p:grpSpPr>
            <p:sp>
              <p:nvSpPr>
                <p:cNvPr id="125" name="Freeform 230"/>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26" name="Freeform 231"/>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27" name="Freeform 232"/>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146" name="Group 514"/>
          <p:cNvGrpSpPr>
            <a:grpSpLocks/>
          </p:cNvGrpSpPr>
          <p:nvPr/>
        </p:nvGrpSpPr>
        <p:grpSpPr bwMode="auto">
          <a:xfrm>
            <a:off x="1594520" y="2283371"/>
            <a:ext cx="812800" cy="733425"/>
            <a:chOff x="1420" y="1450"/>
            <a:chExt cx="512" cy="462"/>
          </a:xfrm>
          <a:solidFill>
            <a:srgbClr val="35FF35"/>
          </a:solidFill>
        </p:grpSpPr>
        <p:grpSp>
          <p:nvGrpSpPr>
            <p:cNvPr id="147" name="Group 513"/>
            <p:cNvGrpSpPr>
              <a:grpSpLocks/>
            </p:cNvGrpSpPr>
            <p:nvPr/>
          </p:nvGrpSpPr>
          <p:grpSpPr bwMode="auto">
            <a:xfrm>
              <a:off x="1502" y="1450"/>
              <a:ext cx="361" cy="162"/>
              <a:chOff x="1398" y="1426"/>
              <a:chExt cx="361" cy="162"/>
            </a:xfrm>
            <a:grpFill/>
          </p:grpSpPr>
          <p:grpSp>
            <p:nvGrpSpPr>
              <p:cNvPr id="191" name="Group 287"/>
              <p:cNvGrpSpPr>
                <a:grpSpLocks/>
              </p:cNvGrpSpPr>
              <p:nvPr/>
            </p:nvGrpSpPr>
            <p:grpSpPr bwMode="auto">
              <a:xfrm>
                <a:off x="1565" y="1426"/>
                <a:ext cx="142" cy="154"/>
                <a:chOff x="837" y="3165"/>
                <a:chExt cx="142" cy="154"/>
              </a:xfrm>
              <a:grpFill/>
            </p:grpSpPr>
            <p:sp>
              <p:nvSpPr>
                <p:cNvPr id="201" name="Freeform 288"/>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02" name="Group 289"/>
                <p:cNvGrpSpPr>
                  <a:grpSpLocks/>
                </p:cNvGrpSpPr>
                <p:nvPr/>
              </p:nvGrpSpPr>
              <p:grpSpPr bwMode="auto">
                <a:xfrm>
                  <a:off x="911" y="3165"/>
                  <a:ext cx="68" cy="154"/>
                  <a:chOff x="1102" y="2293"/>
                  <a:chExt cx="179" cy="408"/>
                </a:xfrm>
                <a:grpFill/>
              </p:grpSpPr>
              <p:sp>
                <p:nvSpPr>
                  <p:cNvPr id="203" name="Freeform 290"/>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04" name="Freeform 291"/>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05" name="Freeform 292"/>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92" name="Group 293"/>
              <p:cNvGrpSpPr>
                <a:grpSpLocks/>
              </p:cNvGrpSpPr>
              <p:nvPr/>
            </p:nvGrpSpPr>
            <p:grpSpPr bwMode="auto">
              <a:xfrm>
                <a:off x="1489" y="1434"/>
                <a:ext cx="68" cy="154"/>
                <a:chOff x="1102" y="2293"/>
                <a:chExt cx="179" cy="408"/>
              </a:xfrm>
              <a:grpFill/>
            </p:grpSpPr>
            <p:sp>
              <p:nvSpPr>
                <p:cNvPr id="198" name="Freeform 294"/>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99" name="Freeform 295"/>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00" name="Freeform 296"/>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193" name="Group 298"/>
              <p:cNvGrpSpPr>
                <a:grpSpLocks/>
              </p:cNvGrpSpPr>
              <p:nvPr/>
            </p:nvGrpSpPr>
            <p:grpSpPr bwMode="auto">
              <a:xfrm>
                <a:off x="1398" y="1434"/>
                <a:ext cx="68" cy="154"/>
                <a:chOff x="1102" y="2293"/>
                <a:chExt cx="179" cy="408"/>
              </a:xfrm>
              <a:grpFill/>
            </p:grpSpPr>
            <p:sp>
              <p:nvSpPr>
                <p:cNvPr id="195" name="Freeform 29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96" name="Freeform 30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97" name="Freeform 30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sp>
            <p:nvSpPr>
              <p:cNvPr id="194" name="Freeform 304"/>
              <p:cNvSpPr>
                <a:spLocks/>
              </p:cNvSpPr>
              <p:nvPr/>
            </p:nvSpPr>
            <p:spPr bwMode="auto">
              <a:xfrm>
                <a:off x="1693" y="1434"/>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148" name="Group 511"/>
            <p:cNvGrpSpPr>
              <a:grpSpLocks/>
            </p:cNvGrpSpPr>
            <p:nvPr/>
          </p:nvGrpSpPr>
          <p:grpSpPr bwMode="auto">
            <a:xfrm>
              <a:off x="1420" y="1610"/>
              <a:ext cx="512" cy="302"/>
              <a:chOff x="1420" y="1610"/>
              <a:chExt cx="512" cy="302"/>
            </a:xfrm>
            <a:grpFill/>
          </p:grpSpPr>
          <p:grpSp>
            <p:nvGrpSpPr>
              <p:cNvPr id="149" name="Group 510"/>
              <p:cNvGrpSpPr>
                <a:grpSpLocks/>
              </p:cNvGrpSpPr>
              <p:nvPr/>
            </p:nvGrpSpPr>
            <p:grpSpPr bwMode="auto">
              <a:xfrm>
                <a:off x="1457" y="1610"/>
                <a:ext cx="442" cy="154"/>
                <a:chOff x="1369" y="1570"/>
                <a:chExt cx="442" cy="154"/>
              </a:xfrm>
              <a:grpFill/>
            </p:grpSpPr>
            <p:grpSp>
              <p:nvGrpSpPr>
                <p:cNvPr id="173" name="Group 269"/>
                <p:cNvGrpSpPr>
                  <a:grpSpLocks/>
                </p:cNvGrpSpPr>
                <p:nvPr/>
              </p:nvGrpSpPr>
              <p:grpSpPr bwMode="auto">
                <a:xfrm>
                  <a:off x="1369" y="1570"/>
                  <a:ext cx="142" cy="154"/>
                  <a:chOff x="837" y="3165"/>
                  <a:chExt cx="142" cy="154"/>
                </a:xfrm>
                <a:grpFill/>
              </p:grpSpPr>
              <p:sp>
                <p:nvSpPr>
                  <p:cNvPr id="186" name="Freeform 270"/>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87" name="Group 271"/>
                  <p:cNvGrpSpPr>
                    <a:grpSpLocks/>
                  </p:cNvGrpSpPr>
                  <p:nvPr/>
                </p:nvGrpSpPr>
                <p:grpSpPr bwMode="auto">
                  <a:xfrm>
                    <a:off x="911" y="3165"/>
                    <a:ext cx="68" cy="154"/>
                    <a:chOff x="1102" y="2293"/>
                    <a:chExt cx="179" cy="408"/>
                  </a:xfrm>
                  <a:grpFill/>
                </p:grpSpPr>
                <p:sp>
                  <p:nvSpPr>
                    <p:cNvPr id="188" name="Freeform 272"/>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89" name="Freeform 273"/>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90" name="Freeform 274"/>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74" name="Group 275"/>
                <p:cNvGrpSpPr>
                  <a:grpSpLocks/>
                </p:cNvGrpSpPr>
                <p:nvPr/>
              </p:nvGrpSpPr>
              <p:grpSpPr bwMode="auto">
                <a:xfrm>
                  <a:off x="1519" y="1570"/>
                  <a:ext cx="142" cy="154"/>
                  <a:chOff x="837" y="3165"/>
                  <a:chExt cx="142" cy="154"/>
                </a:xfrm>
                <a:grpFill/>
              </p:grpSpPr>
              <p:sp>
                <p:nvSpPr>
                  <p:cNvPr id="181" name="Freeform 276"/>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82" name="Group 277"/>
                  <p:cNvGrpSpPr>
                    <a:grpSpLocks/>
                  </p:cNvGrpSpPr>
                  <p:nvPr/>
                </p:nvGrpSpPr>
                <p:grpSpPr bwMode="auto">
                  <a:xfrm>
                    <a:off x="911" y="3165"/>
                    <a:ext cx="68" cy="154"/>
                    <a:chOff x="1102" y="2293"/>
                    <a:chExt cx="179" cy="408"/>
                  </a:xfrm>
                  <a:grpFill/>
                </p:grpSpPr>
                <p:sp>
                  <p:nvSpPr>
                    <p:cNvPr id="183" name="Freeform 278"/>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84" name="Freeform 279"/>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85" name="Freeform 280"/>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75" name="Group 281"/>
                <p:cNvGrpSpPr>
                  <a:grpSpLocks/>
                </p:cNvGrpSpPr>
                <p:nvPr/>
              </p:nvGrpSpPr>
              <p:grpSpPr bwMode="auto">
                <a:xfrm>
                  <a:off x="1669" y="1570"/>
                  <a:ext cx="142" cy="154"/>
                  <a:chOff x="837" y="3165"/>
                  <a:chExt cx="142" cy="154"/>
                </a:xfrm>
                <a:grpFill/>
              </p:grpSpPr>
              <p:sp>
                <p:nvSpPr>
                  <p:cNvPr id="176" name="Freeform 282"/>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77" name="Group 283"/>
                  <p:cNvGrpSpPr>
                    <a:grpSpLocks/>
                  </p:cNvGrpSpPr>
                  <p:nvPr/>
                </p:nvGrpSpPr>
                <p:grpSpPr bwMode="auto">
                  <a:xfrm>
                    <a:off x="911" y="3165"/>
                    <a:ext cx="68" cy="154"/>
                    <a:chOff x="1102" y="2293"/>
                    <a:chExt cx="179" cy="408"/>
                  </a:xfrm>
                  <a:grpFill/>
                </p:grpSpPr>
                <p:sp>
                  <p:nvSpPr>
                    <p:cNvPr id="178" name="Freeform 284"/>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79" name="Freeform 285"/>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80" name="Freeform 286"/>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150" name="Group 509"/>
              <p:cNvGrpSpPr>
                <a:grpSpLocks/>
              </p:cNvGrpSpPr>
              <p:nvPr/>
            </p:nvGrpSpPr>
            <p:grpSpPr bwMode="auto">
              <a:xfrm>
                <a:off x="1420" y="1758"/>
                <a:ext cx="512" cy="154"/>
                <a:chOff x="1364" y="1686"/>
                <a:chExt cx="512" cy="154"/>
              </a:xfrm>
              <a:grpFill/>
            </p:grpSpPr>
            <p:grpSp>
              <p:nvGrpSpPr>
                <p:cNvPr id="151" name="Group 305"/>
                <p:cNvGrpSpPr>
                  <a:grpSpLocks/>
                </p:cNvGrpSpPr>
                <p:nvPr/>
              </p:nvGrpSpPr>
              <p:grpSpPr bwMode="auto">
                <a:xfrm>
                  <a:off x="1364" y="1686"/>
                  <a:ext cx="68" cy="154"/>
                  <a:chOff x="1102" y="2293"/>
                  <a:chExt cx="179" cy="408"/>
                </a:xfrm>
                <a:grpFill/>
              </p:grpSpPr>
              <p:sp>
                <p:nvSpPr>
                  <p:cNvPr id="170" name="Freeform 306"/>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71" name="Freeform 307"/>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72" name="Freeform 308"/>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152" name="Group 309"/>
                <p:cNvGrpSpPr>
                  <a:grpSpLocks/>
                </p:cNvGrpSpPr>
                <p:nvPr/>
              </p:nvGrpSpPr>
              <p:grpSpPr bwMode="auto">
                <a:xfrm>
                  <a:off x="1440" y="1686"/>
                  <a:ext cx="142" cy="154"/>
                  <a:chOff x="837" y="3165"/>
                  <a:chExt cx="142" cy="154"/>
                </a:xfrm>
                <a:grpFill/>
              </p:grpSpPr>
              <p:sp>
                <p:nvSpPr>
                  <p:cNvPr id="165" name="Freeform 310"/>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66" name="Group 311"/>
                  <p:cNvGrpSpPr>
                    <a:grpSpLocks/>
                  </p:cNvGrpSpPr>
                  <p:nvPr/>
                </p:nvGrpSpPr>
                <p:grpSpPr bwMode="auto">
                  <a:xfrm>
                    <a:off x="911" y="3165"/>
                    <a:ext cx="68" cy="154"/>
                    <a:chOff x="1102" y="2293"/>
                    <a:chExt cx="179" cy="408"/>
                  </a:xfrm>
                  <a:grpFill/>
                </p:grpSpPr>
                <p:sp>
                  <p:nvSpPr>
                    <p:cNvPr id="167" name="Freeform 312"/>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68" name="Freeform 313"/>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69" name="Freeform 314"/>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53" name="Group 315"/>
                <p:cNvGrpSpPr>
                  <a:grpSpLocks/>
                </p:cNvGrpSpPr>
                <p:nvPr/>
              </p:nvGrpSpPr>
              <p:grpSpPr bwMode="auto">
                <a:xfrm>
                  <a:off x="1590" y="1686"/>
                  <a:ext cx="142" cy="154"/>
                  <a:chOff x="837" y="3165"/>
                  <a:chExt cx="142" cy="154"/>
                </a:xfrm>
                <a:grpFill/>
              </p:grpSpPr>
              <p:sp>
                <p:nvSpPr>
                  <p:cNvPr id="160" name="Freeform 316"/>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61" name="Group 317"/>
                  <p:cNvGrpSpPr>
                    <a:grpSpLocks/>
                  </p:cNvGrpSpPr>
                  <p:nvPr/>
                </p:nvGrpSpPr>
                <p:grpSpPr bwMode="auto">
                  <a:xfrm>
                    <a:off x="911" y="3165"/>
                    <a:ext cx="68" cy="154"/>
                    <a:chOff x="1102" y="2293"/>
                    <a:chExt cx="179" cy="408"/>
                  </a:xfrm>
                  <a:grpFill/>
                </p:grpSpPr>
                <p:sp>
                  <p:nvSpPr>
                    <p:cNvPr id="162" name="Freeform 318"/>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63" name="Freeform 319"/>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64" name="Freeform 320"/>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154" name="Group 322"/>
                <p:cNvGrpSpPr>
                  <a:grpSpLocks/>
                </p:cNvGrpSpPr>
                <p:nvPr/>
              </p:nvGrpSpPr>
              <p:grpSpPr bwMode="auto">
                <a:xfrm>
                  <a:off x="1734" y="1686"/>
                  <a:ext cx="142" cy="154"/>
                  <a:chOff x="837" y="3165"/>
                  <a:chExt cx="142" cy="154"/>
                </a:xfrm>
                <a:grpFill/>
              </p:grpSpPr>
              <p:sp>
                <p:nvSpPr>
                  <p:cNvPr id="155" name="Freeform 323"/>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156" name="Group 324"/>
                  <p:cNvGrpSpPr>
                    <a:grpSpLocks/>
                  </p:cNvGrpSpPr>
                  <p:nvPr/>
                </p:nvGrpSpPr>
                <p:grpSpPr bwMode="auto">
                  <a:xfrm>
                    <a:off x="911" y="3165"/>
                    <a:ext cx="68" cy="154"/>
                    <a:chOff x="1102" y="2293"/>
                    <a:chExt cx="179" cy="408"/>
                  </a:xfrm>
                  <a:grpFill/>
                </p:grpSpPr>
                <p:sp>
                  <p:nvSpPr>
                    <p:cNvPr id="157" name="Freeform 32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58" name="Freeform 32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159" name="Freeform 32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grpSp>
      <p:grpSp>
        <p:nvGrpSpPr>
          <p:cNvPr id="206" name="Group 518"/>
          <p:cNvGrpSpPr>
            <a:grpSpLocks/>
          </p:cNvGrpSpPr>
          <p:nvPr/>
        </p:nvGrpSpPr>
        <p:grpSpPr bwMode="auto">
          <a:xfrm>
            <a:off x="1230983" y="1087984"/>
            <a:ext cx="1512887" cy="5151437"/>
            <a:chOff x="1191" y="705"/>
            <a:chExt cx="953" cy="3245"/>
          </a:xfrm>
        </p:grpSpPr>
        <p:sp>
          <p:nvSpPr>
            <p:cNvPr id="207" name="Line 7"/>
            <p:cNvSpPr>
              <a:spLocks noChangeShapeType="1"/>
            </p:cNvSpPr>
            <p:nvPr/>
          </p:nvSpPr>
          <p:spPr bwMode="auto">
            <a:xfrm flipH="1">
              <a:off x="1191" y="712"/>
              <a:ext cx="196" cy="3236"/>
            </a:xfrm>
            <a:prstGeom prst="line">
              <a:avLst/>
            </a:prstGeom>
            <a:noFill/>
            <a:ln w="57150">
              <a:solidFill>
                <a:srgbClr val="FFFF99"/>
              </a:solidFill>
              <a:round/>
              <a:headEnd/>
              <a:tailEnd/>
            </a:ln>
          </p:spPr>
          <p:txBody>
            <a:bodyPr anchor="ctr">
              <a:spAutoFit/>
            </a:bodyPr>
            <a:lstStyle/>
            <a:p>
              <a:endParaRPr lang="en-GB" dirty="0"/>
            </a:p>
          </p:txBody>
        </p:sp>
        <p:sp>
          <p:nvSpPr>
            <p:cNvPr id="208" name="Line 8"/>
            <p:cNvSpPr>
              <a:spLocks noChangeShapeType="1"/>
            </p:cNvSpPr>
            <p:nvPr/>
          </p:nvSpPr>
          <p:spPr bwMode="auto">
            <a:xfrm>
              <a:off x="1972" y="705"/>
              <a:ext cx="172" cy="3245"/>
            </a:xfrm>
            <a:prstGeom prst="line">
              <a:avLst/>
            </a:prstGeom>
            <a:noFill/>
            <a:ln w="57150">
              <a:solidFill>
                <a:srgbClr val="FFFF99"/>
              </a:solidFill>
              <a:round/>
              <a:headEnd/>
              <a:tailEnd/>
            </a:ln>
          </p:spPr>
          <p:txBody>
            <a:bodyPr anchor="ctr">
              <a:spAutoFit/>
            </a:bodyPr>
            <a:lstStyle/>
            <a:p>
              <a:endParaRPr lang="en-GB" dirty="0"/>
            </a:p>
          </p:txBody>
        </p:sp>
        <p:sp>
          <p:nvSpPr>
            <p:cNvPr id="209" name="Line 9"/>
            <p:cNvSpPr>
              <a:spLocks noChangeShapeType="1"/>
            </p:cNvSpPr>
            <p:nvPr/>
          </p:nvSpPr>
          <p:spPr bwMode="auto">
            <a:xfrm>
              <a:off x="1366" y="927"/>
              <a:ext cx="616" cy="0"/>
            </a:xfrm>
            <a:prstGeom prst="line">
              <a:avLst/>
            </a:prstGeom>
            <a:noFill/>
            <a:ln w="57150">
              <a:solidFill>
                <a:srgbClr val="FFFF99"/>
              </a:solidFill>
              <a:round/>
              <a:headEnd/>
              <a:tailEnd/>
            </a:ln>
          </p:spPr>
          <p:txBody>
            <a:bodyPr anchor="ctr">
              <a:spAutoFit/>
            </a:bodyPr>
            <a:lstStyle/>
            <a:p>
              <a:endParaRPr lang="en-GB" dirty="0"/>
            </a:p>
          </p:txBody>
        </p:sp>
        <p:sp>
          <p:nvSpPr>
            <p:cNvPr id="210" name="Line 10"/>
            <p:cNvSpPr>
              <a:spLocks noChangeShapeType="1"/>
            </p:cNvSpPr>
            <p:nvPr/>
          </p:nvSpPr>
          <p:spPr bwMode="auto">
            <a:xfrm>
              <a:off x="1256" y="3017"/>
              <a:ext cx="845" cy="0"/>
            </a:xfrm>
            <a:prstGeom prst="line">
              <a:avLst/>
            </a:prstGeom>
            <a:noFill/>
            <a:ln w="57150">
              <a:solidFill>
                <a:srgbClr val="FFFF99"/>
              </a:solidFill>
              <a:round/>
              <a:headEnd/>
              <a:tailEnd/>
            </a:ln>
          </p:spPr>
          <p:txBody>
            <a:bodyPr anchor="ctr">
              <a:spAutoFit/>
            </a:bodyPr>
            <a:lstStyle/>
            <a:p>
              <a:endParaRPr lang="en-GB" dirty="0"/>
            </a:p>
          </p:txBody>
        </p:sp>
        <p:sp>
          <p:nvSpPr>
            <p:cNvPr id="211" name="Line 11"/>
            <p:cNvSpPr>
              <a:spLocks noChangeShapeType="1"/>
            </p:cNvSpPr>
            <p:nvPr/>
          </p:nvSpPr>
          <p:spPr bwMode="auto">
            <a:xfrm>
              <a:off x="1312" y="1951"/>
              <a:ext cx="719" cy="0"/>
            </a:xfrm>
            <a:prstGeom prst="line">
              <a:avLst/>
            </a:prstGeom>
            <a:noFill/>
            <a:ln w="57150">
              <a:solidFill>
                <a:srgbClr val="FFFF99"/>
              </a:solidFill>
              <a:round/>
              <a:headEnd/>
              <a:tailEnd/>
            </a:ln>
          </p:spPr>
          <p:txBody>
            <a:bodyPr anchor="ctr">
              <a:spAutoFit/>
            </a:bodyPr>
            <a:lstStyle/>
            <a:p>
              <a:endParaRPr lang="en-GB" dirty="0"/>
            </a:p>
          </p:txBody>
        </p:sp>
        <p:sp>
          <p:nvSpPr>
            <p:cNvPr id="212" name="Line 12"/>
            <p:cNvSpPr>
              <a:spLocks noChangeShapeType="1"/>
            </p:cNvSpPr>
            <p:nvPr/>
          </p:nvSpPr>
          <p:spPr bwMode="auto">
            <a:xfrm flipV="1">
              <a:off x="1345" y="1422"/>
              <a:ext cx="671" cy="0"/>
            </a:xfrm>
            <a:prstGeom prst="line">
              <a:avLst/>
            </a:prstGeom>
            <a:noFill/>
            <a:ln w="57150">
              <a:solidFill>
                <a:srgbClr val="FFFF99"/>
              </a:solidFill>
              <a:round/>
              <a:headEnd/>
              <a:tailEnd/>
            </a:ln>
          </p:spPr>
          <p:txBody>
            <a:bodyPr anchor="ctr">
              <a:spAutoFit/>
            </a:bodyPr>
            <a:lstStyle/>
            <a:p>
              <a:endParaRPr lang="en-GB" dirty="0"/>
            </a:p>
          </p:txBody>
        </p:sp>
        <p:sp>
          <p:nvSpPr>
            <p:cNvPr id="213" name="Line 13"/>
            <p:cNvSpPr>
              <a:spLocks noChangeShapeType="1"/>
            </p:cNvSpPr>
            <p:nvPr/>
          </p:nvSpPr>
          <p:spPr bwMode="auto">
            <a:xfrm flipV="1">
              <a:off x="1283" y="2491"/>
              <a:ext cx="774" cy="0"/>
            </a:xfrm>
            <a:prstGeom prst="line">
              <a:avLst/>
            </a:prstGeom>
            <a:noFill/>
            <a:ln w="57150">
              <a:solidFill>
                <a:srgbClr val="FFFF99"/>
              </a:solidFill>
              <a:round/>
              <a:headEnd/>
              <a:tailEnd/>
            </a:ln>
          </p:spPr>
          <p:txBody>
            <a:bodyPr anchor="ctr">
              <a:spAutoFit/>
            </a:bodyPr>
            <a:lstStyle/>
            <a:p>
              <a:endParaRPr lang="en-GB" dirty="0"/>
            </a:p>
          </p:txBody>
        </p:sp>
        <p:sp>
          <p:nvSpPr>
            <p:cNvPr id="214" name="Line 355"/>
            <p:cNvSpPr>
              <a:spLocks noChangeShapeType="1"/>
            </p:cNvSpPr>
            <p:nvPr/>
          </p:nvSpPr>
          <p:spPr bwMode="auto">
            <a:xfrm>
              <a:off x="1212" y="3521"/>
              <a:ext cx="894" cy="0"/>
            </a:xfrm>
            <a:prstGeom prst="line">
              <a:avLst/>
            </a:prstGeom>
            <a:noFill/>
            <a:ln w="57150">
              <a:solidFill>
                <a:srgbClr val="FFFF99"/>
              </a:solidFill>
              <a:round/>
              <a:headEnd/>
              <a:tailEnd/>
            </a:ln>
          </p:spPr>
          <p:txBody>
            <a:bodyPr anchor="ctr">
              <a:spAutoFit/>
            </a:bodyPr>
            <a:lstStyle/>
            <a:p>
              <a:endParaRPr lang="en-GB" dirty="0"/>
            </a:p>
          </p:txBody>
        </p:sp>
      </p:grpSp>
      <p:grpSp>
        <p:nvGrpSpPr>
          <p:cNvPr id="215" name="Group 479"/>
          <p:cNvGrpSpPr>
            <a:grpSpLocks/>
          </p:cNvGrpSpPr>
          <p:nvPr/>
        </p:nvGrpSpPr>
        <p:grpSpPr bwMode="auto">
          <a:xfrm>
            <a:off x="1604045" y="5666334"/>
            <a:ext cx="701675" cy="508000"/>
            <a:chOff x="1426" y="3589"/>
            <a:chExt cx="442" cy="320"/>
          </a:xfrm>
          <a:solidFill>
            <a:srgbClr val="FF3300"/>
          </a:solidFill>
        </p:grpSpPr>
        <p:sp>
          <p:nvSpPr>
            <p:cNvPr id="216" name="Freeform 15"/>
            <p:cNvSpPr>
              <a:spLocks/>
            </p:cNvSpPr>
            <p:nvPr/>
          </p:nvSpPr>
          <p:spPr bwMode="auto">
            <a:xfrm>
              <a:off x="1474" y="3593"/>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17" name="Group 16"/>
            <p:cNvGrpSpPr>
              <a:grpSpLocks/>
            </p:cNvGrpSpPr>
            <p:nvPr/>
          </p:nvGrpSpPr>
          <p:grpSpPr bwMode="auto">
            <a:xfrm>
              <a:off x="1548" y="3589"/>
              <a:ext cx="68" cy="154"/>
              <a:chOff x="1102" y="2293"/>
              <a:chExt cx="179" cy="408"/>
            </a:xfrm>
            <a:grpFill/>
          </p:grpSpPr>
          <p:sp>
            <p:nvSpPr>
              <p:cNvPr id="240" name="Freeform 1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41" name="Freeform 1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42" name="Freeform 1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sp>
          <p:nvSpPr>
            <p:cNvPr id="218" name="Freeform 21"/>
            <p:cNvSpPr>
              <a:spLocks/>
            </p:cNvSpPr>
            <p:nvPr/>
          </p:nvSpPr>
          <p:spPr bwMode="auto">
            <a:xfrm>
              <a:off x="1624" y="3593"/>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19" name="Group 22"/>
            <p:cNvGrpSpPr>
              <a:grpSpLocks/>
            </p:cNvGrpSpPr>
            <p:nvPr/>
          </p:nvGrpSpPr>
          <p:grpSpPr bwMode="auto">
            <a:xfrm>
              <a:off x="1698" y="3589"/>
              <a:ext cx="68" cy="154"/>
              <a:chOff x="1102" y="2293"/>
              <a:chExt cx="179" cy="408"/>
            </a:xfrm>
            <a:grpFill/>
          </p:grpSpPr>
          <p:sp>
            <p:nvSpPr>
              <p:cNvPr id="237" name="Freeform 2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8" name="Freeform 2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9" name="Freeform 2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sp>
          <p:nvSpPr>
            <p:cNvPr id="220" name="Freeform 27"/>
            <p:cNvSpPr>
              <a:spLocks/>
            </p:cNvSpPr>
            <p:nvPr/>
          </p:nvSpPr>
          <p:spPr bwMode="auto">
            <a:xfrm>
              <a:off x="1774" y="3593"/>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21" name="Freeform 361"/>
            <p:cNvSpPr>
              <a:spLocks/>
            </p:cNvSpPr>
            <p:nvPr/>
          </p:nvSpPr>
          <p:spPr bwMode="auto">
            <a:xfrm>
              <a:off x="1426" y="375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22" name="Group 362"/>
            <p:cNvGrpSpPr>
              <a:grpSpLocks/>
            </p:cNvGrpSpPr>
            <p:nvPr/>
          </p:nvGrpSpPr>
          <p:grpSpPr bwMode="auto">
            <a:xfrm>
              <a:off x="1500" y="3755"/>
              <a:ext cx="68" cy="154"/>
              <a:chOff x="1102" y="2293"/>
              <a:chExt cx="179" cy="408"/>
            </a:xfrm>
            <a:grpFill/>
          </p:grpSpPr>
          <p:sp>
            <p:nvSpPr>
              <p:cNvPr id="234" name="Freeform 36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5" name="Freeform 36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6" name="Freeform 36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223" name="Group 366"/>
            <p:cNvGrpSpPr>
              <a:grpSpLocks/>
            </p:cNvGrpSpPr>
            <p:nvPr/>
          </p:nvGrpSpPr>
          <p:grpSpPr bwMode="auto">
            <a:xfrm>
              <a:off x="1576" y="3755"/>
              <a:ext cx="142" cy="154"/>
              <a:chOff x="837" y="3165"/>
              <a:chExt cx="142" cy="154"/>
            </a:xfrm>
            <a:grpFill/>
          </p:grpSpPr>
          <p:sp>
            <p:nvSpPr>
              <p:cNvPr id="229" name="Freeform 367"/>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30" name="Group 368"/>
              <p:cNvGrpSpPr>
                <a:grpSpLocks/>
              </p:cNvGrpSpPr>
              <p:nvPr/>
            </p:nvGrpSpPr>
            <p:grpSpPr bwMode="auto">
              <a:xfrm>
                <a:off x="911" y="3165"/>
                <a:ext cx="68" cy="154"/>
                <a:chOff x="1102" y="2293"/>
                <a:chExt cx="179" cy="408"/>
              </a:xfrm>
              <a:grpFill/>
            </p:grpSpPr>
            <p:sp>
              <p:nvSpPr>
                <p:cNvPr id="231" name="Freeform 36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2" name="Freeform 37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33" name="Freeform 37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grpSp>
        <p:sp>
          <p:nvSpPr>
            <p:cNvPr id="224" name="Freeform 373"/>
            <p:cNvSpPr>
              <a:spLocks/>
            </p:cNvSpPr>
            <p:nvPr/>
          </p:nvSpPr>
          <p:spPr bwMode="auto">
            <a:xfrm>
              <a:off x="1726" y="375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25" name="Group 374"/>
            <p:cNvGrpSpPr>
              <a:grpSpLocks/>
            </p:cNvGrpSpPr>
            <p:nvPr/>
          </p:nvGrpSpPr>
          <p:grpSpPr bwMode="auto">
            <a:xfrm>
              <a:off x="1800" y="3755"/>
              <a:ext cx="68" cy="154"/>
              <a:chOff x="1102" y="2293"/>
              <a:chExt cx="179" cy="408"/>
            </a:xfrm>
            <a:grpFill/>
          </p:grpSpPr>
          <p:sp>
            <p:nvSpPr>
              <p:cNvPr id="226" name="Freeform 37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27" name="Freeform 37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28" name="Freeform 37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270">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243" name="Group 497"/>
          <p:cNvGrpSpPr>
            <a:grpSpLocks/>
          </p:cNvGrpSpPr>
          <p:nvPr/>
        </p:nvGrpSpPr>
        <p:grpSpPr bwMode="auto">
          <a:xfrm>
            <a:off x="1519908" y="4896396"/>
            <a:ext cx="935037" cy="512763"/>
            <a:chOff x="1373" y="3144"/>
            <a:chExt cx="589" cy="323"/>
          </a:xfrm>
          <a:solidFill>
            <a:srgbClr val="FF8000"/>
          </a:solidFill>
        </p:grpSpPr>
        <p:grpSp>
          <p:nvGrpSpPr>
            <p:cNvPr id="244" name="Group 481"/>
            <p:cNvGrpSpPr>
              <a:grpSpLocks/>
            </p:cNvGrpSpPr>
            <p:nvPr/>
          </p:nvGrpSpPr>
          <p:grpSpPr bwMode="auto">
            <a:xfrm>
              <a:off x="1373" y="3310"/>
              <a:ext cx="589" cy="157"/>
              <a:chOff x="1413" y="3286"/>
              <a:chExt cx="589" cy="157"/>
            </a:xfrm>
            <a:grpFill/>
          </p:grpSpPr>
          <p:grpSp>
            <p:nvGrpSpPr>
              <p:cNvPr id="265" name="Group 390"/>
              <p:cNvGrpSpPr>
                <a:grpSpLocks/>
              </p:cNvGrpSpPr>
              <p:nvPr/>
            </p:nvGrpSpPr>
            <p:grpSpPr bwMode="auto">
              <a:xfrm>
                <a:off x="1560" y="3286"/>
                <a:ext cx="442" cy="154"/>
                <a:chOff x="891" y="2829"/>
                <a:chExt cx="442" cy="154"/>
              </a:xfrm>
              <a:grpFill/>
            </p:grpSpPr>
            <p:sp>
              <p:nvSpPr>
                <p:cNvPr id="272" name="Freeform 391"/>
                <p:cNvSpPr>
                  <a:spLocks/>
                </p:cNvSpPr>
                <p:nvPr/>
              </p:nvSpPr>
              <p:spPr bwMode="auto">
                <a:xfrm>
                  <a:off x="891" y="2833"/>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73" name="Group 392"/>
                <p:cNvGrpSpPr>
                  <a:grpSpLocks/>
                </p:cNvGrpSpPr>
                <p:nvPr/>
              </p:nvGrpSpPr>
              <p:grpSpPr bwMode="auto">
                <a:xfrm>
                  <a:off x="965" y="2829"/>
                  <a:ext cx="68" cy="154"/>
                  <a:chOff x="1102" y="2293"/>
                  <a:chExt cx="179" cy="408"/>
                </a:xfrm>
                <a:grpFill/>
              </p:grpSpPr>
              <p:sp>
                <p:nvSpPr>
                  <p:cNvPr id="286" name="Freeform 39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87" name="Freeform 39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88" name="Freeform 39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274" name="Group 396"/>
                <p:cNvGrpSpPr>
                  <a:grpSpLocks/>
                </p:cNvGrpSpPr>
                <p:nvPr/>
              </p:nvGrpSpPr>
              <p:grpSpPr bwMode="auto">
                <a:xfrm>
                  <a:off x="1041" y="2829"/>
                  <a:ext cx="142" cy="154"/>
                  <a:chOff x="837" y="3165"/>
                  <a:chExt cx="142" cy="154"/>
                </a:xfrm>
                <a:grpFill/>
              </p:grpSpPr>
              <p:sp>
                <p:nvSpPr>
                  <p:cNvPr id="281" name="Freeform 397"/>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82" name="Group 398"/>
                  <p:cNvGrpSpPr>
                    <a:grpSpLocks/>
                  </p:cNvGrpSpPr>
                  <p:nvPr/>
                </p:nvGrpSpPr>
                <p:grpSpPr bwMode="auto">
                  <a:xfrm>
                    <a:off x="911" y="3165"/>
                    <a:ext cx="68" cy="154"/>
                    <a:chOff x="1102" y="2293"/>
                    <a:chExt cx="179" cy="408"/>
                  </a:xfrm>
                  <a:grpFill/>
                </p:grpSpPr>
                <p:sp>
                  <p:nvSpPr>
                    <p:cNvPr id="283" name="Freeform 39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84" name="Freeform 40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85" name="Freeform 40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275" name="Group 402"/>
                <p:cNvGrpSpPr>
                  <a:grpSpLocks/>
                </p:cNvGrpSpPr>
                <p:nvPr/>
              </p:nvGrpSpPr>
              <p:grpSpPr bwMode="auto">
                <a:xfrm>
                  <a:off x="1191" y="2829"/>
                  <a:ext cx="142" cy="154"/>
                  <a:chOff x="837" y="3165"/>
                  <a:chExt cx="142" cy="154"/>
                </a:xfrm>
                <a:grpFill/>
              </p:grpSpPr>
              <p:sp>
                <p:nvSpPr>
                  <p:cNvPr id="276" name="Freeform 403"/>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77" name="Group 404"/>
                  <p:cNvGrpSpPr>
                    <a:grpSpLocks/>
                  </p:cNvGrpSpPr>
                  <p:nvPr/>
                </p:nvGrpSpPr>
                <p:grpSpPr bwMode="auto">
                  <a:xfrm>
                    <a:off x="911" y="3165"/>
                    <a:ext cx="68" cy="154"/>
                    <a:chOff x="1102" y="2293"/>
                    <a:chExt cx="179" cy="408"/>
                  </a:xfrm>
                  <a:grpFill/>
                </p:grpSpPr>
                <p:sp>
                  <p:nvSpPr>
                    <p:cNvPr id="278" name="Freeform 40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79" name="Freeform 40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80" name="Freeform 40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266" name="Group 408"/>
              <p:cNvGrpSpPr>
                <a:grpSpLocks/>
              </p:cNvGrpSpPr>
              <p:nvPr/>
            </p:nvGrpSpPr>
            <p:grpSpPr bwMode="auto">
              <a:xfrm>
                <a:off x="1413" y="3289"/>
                <a:ext cx="142" cy="154"/>
                <a:chOff x="837" y="3165"/>
                <a:chExt cx="142" cy="154"/>
              </a:xfrm>
              <a:grpFill/>
            </p:grpSpPr>
            <p:sp>
              <p:nvSpPr>
                <p:cNvPr id="267" name="Freeform 409"/>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68" name="Group 410"/>
                <p:cNvGrpSpPr>
                  <a:grpSpLocks/>
                </p:cNvGrpSpPr>
                <p:nvPr/>
              </p:nvGrpSpPr>
              <p:grpSpPr bwMode="auto">
                <a:xfrm>
                  <a:off x="911" y="3165"/>
                  <a:ext cx="68" cy="154"/>
                  <a:chOff x="1102" y="2293"/>
                  <a:chExt cx="179" cy="408"/>
                </a:xfrm>
                <a:grpFill/>
              </p:grpSpPr>
              <p:sp>
                <p:nvSpPr>
                  <p:cNvPr id="269" name="Freeform 411"/>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70" name="Freeform 412"/>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71" name="Freeform 413"/>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245" name="Group 496"/>
            <p:cNvGrpSpPr>
              <a:grpSpLocks/>
            </p:cNvGrpSpPr>
            <p:nvPr/>
          </p:nvGrpSpPr>
          <p:grpSpPr bwMode="auto">
            <a:xfrm>
              <a:off x="1407" y="3144"/>
              <a:ext cx="519" cy="154"/>
              <a:chOff x="1407" y="3144"/>
              <a:chExt cx="519" cy="154"/>
            </a:xfrm>
            <a:grpFill/>
          </p:grpSpPr>
          <p:sp>
            <p:nvSpPr>
              <p:cNvPr id="246" name="Freeform 378"/>
              <p:cNvSpPr>
                <a:spLocks/>
              </p:cNvSpPr>
              <p:nvPr/>
            </p:nvSpPr>
            <p:spPr bwMode="auto">
              <a:xfrm>
                <a:off x="1560" y="3148"/>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47" name="Group 495"/>
              <p:cNvGrpSpPr>
                <a:grpSpLocks/>
              </p:cNvGrpSpPr>
              <p:nvPr/>
            </p:nvGrpSpPr>
            <p:grpSpPr bwMode="auto">
              <a:xfrm>
                <a:off x="1407" y="3144"/>
                <a:ext cx="519" cy="154"/>
                <a:chOff x="1407" y="3144"/>
                <a:chExt cx="519" cy="154"/>
              </a:xfrm>
              <a:grpFill/>
            </p:grpSpPr>
            <p:grpSp>
              <p:nvGrpSpPr>
                <p:cNvPr id="248" name="Group 379"/>
                <p:cNvGrpSpPr>
                  <a:grpSpLocks/>
                </p:cNvGrpSpPr>
                <p:nvPr/>
              </p:nvGrpSpPr>
              <p:grpSpPr bwMode="auto">
                <a:xfrm>
                  <a:off x="1634" y="3144"/>
                  <a:ext cx="68" cy="154"/>
                  <a:chOff x="1102" y="2293"/>
                  <a:chExt cx="179" cy="408"/>
                </a:xfrm>
                <a:grpFill/>
              </p:grpSpPr>
              <p:sp>
                <p:nvSpPr>
                  <p:cNvPr id="262" name="Freeform 380"/>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63" name="Freeform 381"/>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64" name="Freeform 382"/>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249" name="Group 383"/>
                <p:cNvGrpSpPr>
                  <a:grpSpLocks/>
                </p:cNvGrpSpPr>
                <p:nvPr/>
              </p:nvGrpSpPr>
              <p:grpSpPr bwMode="auto">
                <a:xfrm>
                  <a:off x="1710" y="3144"/>
                  <a:ext cx="142" cy="154"/>
                  <a:chOff x="837" y="3165"/>
                  <a:chExt cx="142" cy="154"/>
                </a:xfrm>
                <a:grpFill/>
              </p:grpSpPr>
              <p:sp>
                <p:nvSpPr>
                  <p:cNvPr id="257" name="Freeform 384"/>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58" name="Group 385"/>
                  <p:cNvGrpSpPr>
                    <a:grpSpLocks/>
                  </p:cNvGrpSpPr>
                  <p:nvPr/>
                </p:nvGrpSpPr>
                <p:grpSpPr bwMode="auto">
                  <a:xfrm>
                    <a:off x="911" y="3165"/>
                    <a:ext cx="68" cy="154"/>
                    <a:chOff x="1102" y="2293"/>
                    <a:chExt cx="179" cy="408"/>
                  </a:xfrm>
                  <a:grpFill/>
                </p:grpSpPr>
                <p:sp>
                  <p:nvSpPr>
                    <p:cNvPr id="259" name="Freeform 386"/>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60" name="Freeform 387"/>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61" name="Freeform 388"/>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sp>
              <p:nvSpPr>
                <p:cNvPr id="250" name="Freeform 389"/>
                <p:cNvSpPr>
                  <a:spLocks/>
                </p:cNvSpPr>
                <p:nvPr/>
              </p:nvSpPr>
              <p:spPr bwMode="auto">
                <a:xfrm>
                  <a:off x="1860" y="3148"/>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51" name="Group 414"/>
                <p:cNvGrpSpPr>
                  <a:grpSpLocks/>
                </p:cNvGrpSpPr>
                <p:nvPr/>
              </p:nvGrpSpPr>
              <p:grpSpPr bwMode="auto">
                <a:xfrm>
                  <a:off x="1407" y="3144"/>
                  <a:ext cx="142" cy="154"/>
                  <a:chOff x="837" y="3165"/>
                  <a:chExt cx="142" cy="154"/>
                </a:xfrm>
                <a:grpFill/>
              </p:grpSpPr>
              <p:sp>
                <p:nvSpPr>
                  <p:cNvPr id="252" name="Freeform 41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53" name="Group 416"/>
                  <p:cNvGrpSpPr>
                    <a:grpSpLocks/>
                  </p:cNvGrpSpPr>
                  <p:nvPr/>
                </p:nvGrpSpPr>
                <p:grpSpPr bwMode="auto">
                  <a:xfrm>
                    <a:off x="911" y="3165"/>
                    <a:ext cx="68" cy="154"/>
                    <a:chOff x="1102" y="2293"/>
                    <a:chExt cx="179" cy="408"/>
                  </a:xfrm>
                  <a:grpFill/>
                </p:grpSpPr>
                <p:sp>
                  <p:nvSpPr>
                    <p:cNvPr id="254" name="Freeform 41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55" name="Freeform 41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256" name="Freeform 41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grpSp>
      <p:grpSp>
        <p:nvGrpSpPr>
          <p:cNvPr id="289" name="Group 502"/>
          <p:cNvGrpSpPr>
            <a:grpSpLocks/>
          </p:cNvGrpSpPr>
          <p:nvPr/>
        </p:nvGrpSpPr>
        <p:grpSpPr bwMode="auto">
          <a:xfrm>
            <a:off x="1527845" y="3967709"/>
            <a:ext cx="919163" cy="738187"/>
            <a:chOff x="1378" y="2431"/>
            <a:chExt cx="579" cy="465"/>
          </a:xfrm>
          <a:solidFill>
            <a:srgbClr val="FFFF00"/>
          </a:solidFill>
        </p:grpSpPr>
        <p:grpSp>
          <p:nvGrpSpPr>
            <p:cNvPr id="290" name="Group 501"/>
            <p:cNvGrpSpPr>
              <a:grpSpLocks/>
            </p:cNvGrpSpPr>
            <p:nvPr/>
          </p:nvGrpSpPr>
          <p:grpSpPr bwMode="auto">
            <a:xfrm>
              <a:off x="1378" y="2740"/>
              <a:ext cx="579" cy="156"/>
              <a:chOff x="1378" y="2788"/>
              <a:chExt cx="579" cy="156"/>
            </a:xfrm>
            <a:grpFill/>
          </p:grpSpPr>
          <p:grpSp>
            <p:nvGrpSpPr>
              <p:cNvPr id="334" name="Group 50"/>
              <p:cNvGrpSpPr>
                <a:grpSpLocks/>
              </p:cNvGrpSpPr>
              <p:nvPr/>
            </p:nvGrpSpPr>
            <p:grpSpPr bwMode="auto">
              <a:xfrm>
                <a:off x="1515" y="2790"/>
                <a:ext cx="442" cy="154"/>
                <a:chOff x="891" y="2829"/>
                <a:chExt cx="442" cy="154"/>
              </a:xfrm>
              <a:grpFill/>
            </p:grpSpPr>
            <p:grpSp>
              <p:nvGrpSpPr>
                <p:cNvPr id="341" name="Group 51"/>
                <p:cNvGrpSpPr>
                  <a:grpSpLocks/>
                </p:cNvGrpSpPr>
                <p:nvPr/>
              </p:nvGrpSpPr>
              <p:grpSpPr bwMode="auto">
                <a:xfrm>
                  <a:off x="891" y="2829"/>
                  <a:ext cx="142" cy="154"/>
                  <a:chOff x="837" y="3165"/>
                  <a:chExt cx="142" cy="154"/>
                </a:xfrm>
                <a:grpFill/>
              </p:grpSpPr>
              <p:sp>
                <p:nvSpPr>
                  <p:cNvPr id="354" name="Freeform 52"/>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55" name="Group 53"/>
                  <p:cNvGrpSpPr>
                    <a:grpSpLocks/>
                  </p:cNvGrpSpPr>
                  <p:nvPr/>
                </p:nvGrpSpPr>
                <p:grpSpPr bwMode="auto">
                  <a:xfrm>
                    <a:off x="911" y="3165"/>
                    <a:ext cx="68" cy="154"/>
                    <a:chOff x="1102" y="2293"/>
                    <a:chExt cx="179" cy="408"/>
                  </a:xfrm>
                  <a:grpFill/>
                </p:grpSpPr>
                <p:sp>
                  <p:nvSpPr>
                    <p:cNvPr id="356" name="Freeform 54"/>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57" name="Freeform 55"/>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58" name="Freeform 56"/>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342" name="Group 57"/>
                <p:cNvGrpSpPr>
                  <a:grpSpLocks/>
                </p:cNvGrpSpPr>
                <p:nvPr/>
              </p:nvGrpSpPr>
              <p:grpSpPr bwMode="auto">
                <a:xfrm>
                  <a:off x="1041" y="2829"/>
                  <a:ext cx="142" cy="154"/>
                  <a:chOff x="837" y="3165"/>
                  <a:chExt cx="142" cy="154"/>
                </a:xfrm>
                <a:grpFill/>
              </p:grpSpPr>
              <p:sp>
                <p:nvSpPr>
                  <p:cNvPr id="349" name="Freeform 58"/>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50" name="Group 59"/>
                  <p:cNvGrpSpPr>
                    <a:grpSpLocks/>
                  </p:cNvGrpSpPr>
                  <p:nvPr/>
                </p:nvGrpSpPr>
                <p:grpSpPr bwMode="auto">
                  <a:xfrm>
                    <a:off x="911" y="3165"/>
                    <a:ext cx="68" cy="154"/>
                    <a:chOff x="1102" y="2293"/>
                    <a:chExt cx="179" cy="408"/>
                  </a:xfrm>
                  <a:grpFill/>
                </p:grpSpPr>
                <p:sp>
                  <p:nvSpPr>
                    <p:cNvPr id="351" name="Freeform 60"/>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52" name="Freeform 61"/>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53" name="Freeform 62"/>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343" name="Group 63"/>
                <p:cNvGrpSpPr>
                  <a:grpSpLocks/>
                </p:cNvGrpSpPr>
                <p:nvPr/>
              </p:nvGrpSpPr>
              <p:grpSpPr bwMode="auto">
                <a:xfrm>
                  <a:off x="1191" y="2829"/>
                  <a:ext cx="142" cy="154"/>
                  <a:chOff x="837" y="3165"/>
                  <a:chExt cx="142" cy="154"/>
                </a:xfrm>
                <a:grpFill/>
              </p:grpSpPr>
              <p:sp>
                <p:nvSpPr>
                  <p:cNvPr id="344" name="Freeform 64"/>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45" name="Group 65"/>
                  <p:cNvGrpSpPr>
                    <a:grpSpLocks/>
                  </p:cNvGrpSpPr>
                  <p:nvPr/>
                </p:nvGrpSpPr>
                <p:grpSpPr bwMode="auto">
                  <a:xfrm>
                    <a:off x="911" y="3165"/>
                    <a:ext cx="68" cy="154"/>
                    <a:chOff x="1102" y="2293"/>
                    <a:chExt cx="179" cy="408"/>
                  </a:xfrm>
                  <a:grpFill/>
                </p:grpSpPr>
                <p:sp>
                  <p:nvSpPr>
                    <p:cNvPr id="346" name="Freeform 66"/>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47" name="Freeform 67"/>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48" name="Freeform 68"/>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335" name="Group 420"/>
              <p:cNvGrpSpPr>
                <a:grpSpLocks/>
              </p:cNvGrpSpPr>
              <p:nvPr/>
            </p:nvGrpSpPr>
            <p:grpSpPr bwMode="auto">
              <a:xfrm>
                <a:off x="1378" y="2788"/>
                <a:ext cx="142" cy="154"/>
                <a:chOff x="837" y="3165"/>
                <a:chExt cx="142" cy="154"/>
              </a:xfrm>
              <a:grpFill/>
            </p:grpSpPr>
            <p:sp>
              <p:nvSpPr>
                <p:cNvPr id="336" name="Freeform 421"/>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37" name="Group 422"/>
                <p:cNvGrpSpPr>
                  <a:grpSpLocks/>
                </p:cNvGrpSpPr>
                <p:nvPr/>
              </p:nvGrpSpPr>
              <p:grpSpPr bwMode="auto">
                <a:xfrm>
                  <a:off x="911" y="3165"/>
                  <a:ext cx="68" cy="154"/>
                  <a:chOff x="1102" y="2293"/>
                  <a:chExt cx="179" cy="408"/>
                </a:xfrm>
                <a:grpFill/>
              </p:grpSpPr>
              <p:sp>
                <p:nvSpPr>
                  <p:cNvPr id="338" name="Freeform 423"/>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39" name="Freeform 424"/>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40" name="Freeform 425"/>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291" name="Group 500"/>
            <p:cNvGrpSpPr>
              <a:grpSpLocks/>
            </p:cNvGrpSpPr>
            <p:nvPr/>
          </p:nvGrpSpPr>
          <p:grpSpPr bwMode="auto">
            <a:xfrm>
              <a:off x="1426" y="2431"/>
              <a:ext cx="503" cy="307"/>
              <a:chOff x="1426" y="2431"/>
              <a:chExt cx="503" cy="307"/>
            </a:xfrm>
            <a:grpFill/>
          </p:grpSpPr>
          <p:grpSp>
            <p:nvGrpSpPr>
              <p:cNvPr id="292" name="Group 499"/>
              <p:cNvGrpSpPr>
                <a:grpSpLocks/>
              </p:cNvGrpSpPr>
              <p:nvPr/>
            </p:nvGrpSpPr>
            <p:grpSpPr bwMode="auto">
              <a:xfrm>
                <a:off x="1426" y="2584"/>
                <a:ext cx="503" cy="154"/>
                <a:chOff x="1426" y="2632"/>
                <a:chExt cx="503" cy="154"/>
              </a:xfrm>
              <a:grpFill/>
            </p:grpSpPr>
            <p:grpSp>
              <p:nvGrpSpPr>
                <p:cNvPr id="312" name="Group 34"/>
                <p:cNvGrpSpPr>
                  <a:grpSpLocks/>
                </p:cNvGrpSpPr>
                <p:nvPr/>
              </p:nvGrpSpPr>
              <p:grpSpPr bwMode="auto">
                <a:xfrm>
                  <a:off x="1576" y="2632"/>
                  <a:ext cx="68" cy="154"/>
                  <a:chOff x="1102" y="2293"/>
                  <a:chExt cx="179" cy="408"/>
                </a:xfrm>
                <a:grpFill/>
              </p:grpSpPr>
              <p:sp>
                <p:nvSpPr>
                  <p:cNvPr id="331" name="Freeform 3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32" name="Freeform 3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33" name="Freeform 3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nvGrpSpPr>
                <p:cNvPr id="313" name="Group 38"/>
                <p:cNvGrpSpPr>
                  <a:grpSpLocks/>
                </p:cNvGrpSpPr>
                <p:nvPr/>
              </p:nvGrpSpPr>
              <p:grpSpPr bwMode="auto">
                <a:xfrm>
                  <a:off x="1651" y="2632"/>
                  <a:ext cx="142" cy="154"/>
                  <a:chOff x="837" y="3165"/>
                  <a:chExt cx="142" cy="154"/>
                </a:xfrm>
                <a:grpFill/>
              </p:grpSpPr>
              <p:sp>
                <p:nvSpPr>
                  <p:cNvPr id="326" name="Freeform 39"/>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27" name="Group 40"/>
                  <p:cNvGrpSpPr>
                    <a:grpSpLocks/>
                  </p:cNvGrpSpPr>
                  <p:nvPr/>
                </p:nvGrpSpPr>
                <p:grpSpPr bwMode="auto">
                  <a:xfrm>
                    <a:off x="911" y="3165"/>
                    <a:ext cx="68" cy="154"/>
                    <a:chOff x="1102" y="2293"/>
                    <a:chExt cx="179" cy="408"/>
                  </a:xfrm>
                  <a:grpFill/>
                </p:grpSpPr>
                <p:sp>
                  <p:nvSpPr>
                    <p:cNvPr id="328" name="Freeform 41"/>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29" name="Freeform 42"/>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30" name="Freeform 43"/>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314" name="Group 44"/>
                <p:cNvGrpSpPr>
                  <a:grpSpLocks/>
                </p:cNvGrpSpPr>
                <p:nvPr/>
              </p:nvGrpSpPr>
              <p:grpSpPr bwMode="auto">
                <a:xfrm>
                  <a:off x="1787" y="2632"/>
                  <a:ext cx="142" cy="154"/>
                  <a:chOff x="837" y="3165"/>
                  <a:chExt cx="142" cy="154"/>
                </a:xfrm>
                <a:grpFill/>
              </p:grpSpPr>
              <p:sp>
                <p:nvSpPr>
                  <p:cNvPr id="321" name="Freeform 45"/>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22" name="Group 46"/>
                  <p:cNvGrpSpPr>
                    <a:grpSpLocks/>
                  </p:cNvGrpSpPr>
                  <p:nvPr/>
                </p:nvGrpSpPr>
                <p:grpSpPr bwMode="auto">
                  <a:xfrm>
                    <a:off x="911" y="3165"/>
                    <a:ext cx="68" cy="154"/>
                    <a:chOff x="1102" y="2293"/>
                    <a:chExt cx="179" cy="408"/>
                  </a:xfrm>
                  <a:grpFill/>
                </p:grpSpPr>
                <p:sp>
                  <p:nvSpPr>
                    <p:cNvPr id="323" name="Freeform 47"/>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24" name="Freeform 48"/>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25" name="Freeform 49"/>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315" name="Group 426"/>
                <p:cNvGrpSpPr>
                  <a:grpSpLocks/>
                </p:cNvGrpSpPr>
                <p:nvPr/>
              </p:nvGrpSpPr>
              <p:grpSpPr bwMode="auto">
                <a:xfrm>
                  <a:off x="1426" y="2632"/>
                  <a:ext cx="142" cy="154"/>
                  <a:chOff x="837" y="3165"/>
                  <a:chExt cx="142" cy="154"/>
                </a:xfrm>
                <a:grpFill/>
              </p:grpSpPr>
              <p:sp>
                <p:nvSpPr>
                  <p:cNvPr id="316" name="Freeform 427"/>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17" name="Group 428"/>
                  <p:cNvGrpSpPr>
                    <a:grpSpLocks/>
                  </p:cNvGrpSpPr>
                  <p:nvPr/>
                </p:nvGrpSpPr>
                <p:grpSpPr bwMode="auto">
                  <a:xfrm>
                    <a:off x="911" y="3165"/>
                    <a:ext cx="68" cy="154"/>
                    <a:chOff x="1102" y="2293"/>
                    <a:chExt cx="179" cy="408"/>
                  </a:xfrm>
                  <a:grpFill/>
                </p:grpSpPr>
                <p:sp>
                  <p:nvSpPr>
                    <p:cNvPr id="318" name="Freeform 429"/>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19" name="Freeform 430"/>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20" name="Freeform 431"/>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nvGrpSpPr>
              <p:cNvPr id="293" name="Group 498"/>
              <p:cNvGrpSpPr>
                <a:grpSpLocks/>
              </p:cNvGrpSpPr>
              <p:nvPr/>
            </p:nvGrpSpPr>
            <p:grpSpPr bwMode="auto">
              <a:xfrm>
                <a:off x="1469" y="2431"/>
                <a:ext cx="414" cy="154"/>
                <a:chOff x="1469" y="2543"/>
                <a:chExt cx="414" cy="154"/>
              </a:xfrm>
              <a:grpFill/>
            </p:grpSpPr>
            <p:grpSp>
              <p:nvGrpSpPr>
                <p:cNvPr id="294" name="Group 432"/>
                <p:cNvGrpSpPr>
                  <a:grpSpLocks/>
                </p:cNvGrpSpPr>
                <p:nvPr/>
              </p:nvGrpSpPr>
              <p:grpSpPr bwMode="auto">
                <a:xfrm>
                  <a:off x="1605" y="2543"/>
                  <a:ext cx="142" cy="154"/>
                  <a:chOff x="837" y="3165"/>
                  <a:chExt cx="142" cy="154"/>
                </a:xfrm>
                <a:grpFill/>
              </p:grpSpPr>
              <p:sp>
                <p:nvSpPr>
                  <p:cNvPr id="307" name="Freeform 433"/>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08" name="Group 434"/>
                  <p:cNvGrpSpPr>
                    <a:grpSpLocks/>
                  </p:cNvGrpSpPr>
                  <p:nvPr/>
                </p:nvGrpSpPr>
                <p:grpSpPr bwMode="auto">
                  <a:xfrm>
                    <a:off x="911" y="3165"/>
                    <a:ext cx="68" cy="154"/>
                    <a:chOff x="1102" y="2293"/>
                    <a:chExt cx="179" cy="408"/>
                  </a:xfrm>
                  <a:grpFill/>
                </p:grpSpPr>
                <p:sp>
                  <p:nvSpPr>
                    <p:cNvPr id="309" name="Freeform 435"/>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10" name="Freeform 436"/>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11" name="Freeform 437"/>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295" name="Group 438"/>
                <p:cNvGrpSpPr>
                  <a:grpSpLocks/>
                </p:cNvGrpSpPr>
                <p:nvPr/>
              </p:nvGrpSpPr>
              <p:grpSpPr bwMode="auto">
                <a:xfrm>
                  <a:off x="1741" y="2543"/>
                  <a:ext cx="142" cy="154"/>
                  <a:chOff x="837" y="3165"/>
                  <a:chExt cx="142" cy="154"/>
                </a:xfrm>
                <a:grpFill/>
              </p:grpSpPr>
              <p:sp>
                <p:nvSpPr>
                  <p:cNvPr id="302" name="Freeform 439"/>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303" name="Group 440"/>
                  <p:cNvGrpSpPr>
                    <a:grpSpLocks/>
                  </p:cNvGrpSpPr>
                  <p:nvPr/>
                </p:nvGrpSpPr>
                <p:grpSpPr bwMode="auto">
                  <a:xfrm>
                    <a:off x="911" y="3165"/>
                    <a:ext cx="68" cy="154"/>
                    <a:chOff x="1102" y="2293"/>
                    <a:chExt cx="179" cy="408"/>
                  </a:xfrm>
                  <a:grpFill/>
                </p:grpSpPr>
                <p:sp>
                  <p:nvSpPr>
                    <p:cNvPr id="304" name="Freeform 441"/>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05" name="Freeform 442"/>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06" name="Freeform 443"/>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nvGrpSpPr>
                <p:cNvPr id="296" name="Group 445"/>
                <p:cNvGrpSpPr>
                  <a:grpSpLocks/>
                </p:cNvGrpSpPr>
                <p:nvPr/>
              </p:nvGrpSpPr>
              <p:grpSpPr bwMode="auto">
                <a:xfrm>
                  <a:off x="1469" y="2543"/>
                  <a:ext cx="142" cy="154"/>
                  <a:chOff x="837" y="3165"/>
                  <a:chExt cx="142" cy="154"/>
                </a:xfrm>
                <a:grpFill/>
              </p:grpSpPr>
              <p:sp>
                <p:nvSpPr>
                  <p:cNvPr id="297" name="Freeform 446"/>
                  <p:cNvSpPr>
                    <a:spLocks/>
                  </p:cNvSpPr>
                  <p:nvPr/>
                </p:nvSpPr>
                <p:spPr bwMode="auto">
                  <a:xfrm>
                    <a:off x="837" y="3169"/>
                    <a:ext cx="66" cy="150"/>
                  </a:xfrm>
                  <a:custGeom>
                    <a:avLst/>
                    <a:gdLst>
                      <a:gd name="T0" fmla="*/ 0 w 347"/>
                      <a:gd name="T1" fmla="*/ 0 h 792"/>
                      <a:gd name="T2" fmla="*/ 0 w 347"/>
                      <a:gd name="T3" fmla="*/ 0 h 792"/>
                      <a:gd name="T4" fmla="*/ 0 w 347"/>
                      <a:gd name="T5" fmla="*/ 0 h 792"/>
                      <a:gd name="T6" fmla="*/ 0 w 347"/>
                      <a:gd name="T7" fmla="*/ 0 h 792"/>
                      <a:gd name="T8" fmla="*/ 0 w 347"/>
                      <a:gd name="T9" fmla="*/ 0 h 792"/>
                      <a:gd name="T10" fmla="*/ 0 w 347"/>
                      <a:gd name="T11" fmla="*/ 0 h 792"/>
                      <a:gd name="T12" fmla="*/ 0 w 347"/>
                      <a:gd name="T13" fmla="*/ 0 h 792"/>
                      <a:gd name="T14" fmla="*/ 0 w 347"/>
                      <a:gd name="T15" fmla="*/ 0 h 792"/>
                      <a:gd name="T16" fmla="*/ 0 w 347"/>
                      <a:gd name="T17" fmla="*/ 0 h 792"/>
                      <a:gd name="T18" fmla="*/ 0 w 347"/>
                      <a:gd name="T19" fmla="*/ 0 h 792"/>
                      <a:gd name="T20" fmla="*/ 0 w 347"/>
                      <a:gd name="T21" fmla="*/ 0 h 792"/>
                      <a:gd name="T22" fmla="*/ 0 w 347"/>
                      <a:gd name="T23" fmla="*/ 0 h 792"/>
                      <a:gd name="T24" fmla="*/ 0 w 347"/>
                      <a:gd name="T25" fmla="*/ 0 h 792"/>
                      <a:gd name="T26" fmla="*/ 0 w 347"/>
                      <a:gd name="T27" fmla="*/ 0 h 792"/>
                      <a:gd name="T28" fmla="*/ 0 w 347"/>
                      <a:gd name="T29" fmla="*/ 0 h 792"/>
                      <a:gd name="T30" fmla="*/ 0 w 347"/>
                      <a:gd name="T31" fmla="*/ 0 h 792"/>
                      <a:gd name="T32" fmla="*/ 0 w 347"/>
                      <a:gd name="T33" fmla="*/ 0 h 792"/>
                      <a:gd name="T34" fmla="*/ 0 w 347"/>
                      <a:gd name="T35" fmla="*/ 0 h 792"/>
                      <a:gd name="T36" fmla="*/ 0 w 347"/>
                      <a:gd name="T37" fmla="*/ 0 h 792"/>
                      <a:gd name="T38" fmla="*/ 0 w 347"/>
                      <a:gd name="T39" fmla="*/ 0 h 792"/>
                      <a:gd name="T40" fmla="*/ 0 w 347"/>
                      <a:gd name="T41" fmla="*/ 0 h 792"/>
                      <a:gd name="T42" fmla="*/ 0 w 347"/>
                      <a:gd name="T43" fmla="*/ 0 h 792"/>
                      <a:gd name="T44" fmla="*/ 0 w 347"/>
                      <a:gd name="T45" fmla="*/ 0 h 792"/>
                      <a:gd name="T46" fmla="*/ 0 w 347"/>
                      <a:gd name="T47" fmla="*/ 0 h 792"/>
                      <a:gd name="T48" fmla="*/ 0 w 347"/>
                      <a:gd name="T49" fmla="*/ 0 h 7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792"/>
                      <a:gd name="T77" fmla="*/ 347 w 347"/>
                      <a:gd name="T78" fmla="*/ 792 h 7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792">
                        <a:moveTo>
                          <a:pt x="347" y="464"/>
                        </a:moveTo>
                        <a:lnTo>
                          <a:pt x="317" y="354"/>
                        </a:lnTo>
                        <a:lnTo>
                          <a:pt x="323" y="242"/>
                        </a:lnTo>
                        <a:lnTo>
                          <a:pt x="286" y="200"/>
                        </a:lnTo>
                        <a:lnTo>
                          <a:pt x="204" y="173"/>
                        </a:lnTo>
                        <a:lnTo>
                          <a:pt x="238" y="150"/>
                        </a:lnTo>
                        <a:lnTo>
                          <a:pt x="265" y="92"/>
                        </a:lnTo>
                        <a:lnTo>
                          <a:pt x="232" y="21"/>
                        </a:lnTo>
                        <a:lnTo>
                          <a:pt x="187" y="0"/>
                        </a:lnTo>
                        <a:lnTo>
                          <a:pt x="118" y="9"/>
                        </a:lnTo>
                        <a:lnTo>
                          <a:pt x="70" y="71"/>
                        </a:lnTo>
                        <a:lnTo>
                          <a:pt x="76" y="124"/>
                        </a:lnTo>
                        <a:lnTo>
                          <a:pt x="124" y="161"/>
                        </a:lnTo>
                        <a:lnTo>
                          <a:pt x="75" y="190"/>
                        </a:lnTo>
                        <a:lnTo>
                          <a:pt x="26" y="245"/>
                        </a:lnTo>
                        <a:lnTo>
                          <a:pt x="12" y="334"/>
                        </a:lnTo>
                        <a:lnTo>
                          <a:pt x="0" y="497"/>
                        </a:lnTo>
                        <a:lnTo>
                          <a:pt x="70" y="491"/>
                        </a:lnTo>
                        <a:lnTo>
                          <a:pt x="74" y="549"/>
                        </a:lnTo>
                        <a:lnTo>
                          <a:pt x="58" y="654"/>
                        </a:lnTo>
                        <a:lnTo>
                          <a:pt x="63" y="773"/>
                        </a:lnTo>
                        <a:lnTo>
                          <a:pt x="181" y="792"/>
                        </a:lnTo>
                        <a:lnTo>
                          <a:pt x="292" y="773"/>
                        </a:lnTo>
                        <a:lnTo>
                          <a:pt x="271" y="490"/>
                        </a:lnTo>
                        <a:lnTo>
                          <a:pt x="347" y="46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nvGrpSpPr>
                  <p:cNvPr id="298" name="Group 447"/>
                  <p:cNvGrpSpPr>
                    <a:grpSpLocks/>
                  </p:cNvGrpSpPr>
                  <p:nvPr/>
                </p:nvGrpSpPr>
                <p:grpSpPr bwMode="auto">
                  <a:xfrm>
                    <a:off x="911" y="3165"/>
                    <a:ext cx="68" cy="154"/>
                    <a:chOff x="1102" y="2293"/>
                    <a:chExt cx="179" cy="408"/>
                  </a:xfrm>
                  <a:grpFill/>
                </p:grpSpPr>
                <p:sp>
                  <p:nvSpPr>
                    <p:cNvPr id="299" name="Freeform 448"/>
                    <p:cNvSpPr>
                      <a:spLocks/>
                    </p:cNvSpPr>
                    <p:nvPr/>
                  </p:nvSpPr>
                  <p:spPr bwMode="auto">
                    <a:xfrm>
                      <a:off x="1102" y="2293"/>
                      <a:ext cx="179" cy="408"/>
                    </a:xfrm>
                    <a:custGeom>
                      <a:avLst/>
                      <a:gdLst>
                        <a:gd name="T0" fmla="*/ 0 w 360"/>
                        <a:gd name="T1" fmla="*/ 1 h 815"/>
                        <a:gd name="T2" fmla="*/ 0 w 360"/>
                        <a:gd name="T3" fmla="*/ 1 h 815"/>
                        <a:gd name="T4" fmla="*/ 0 w 360"/>
                        <a:gd name="T5" fmla="*/ 1 h 815"/>
                        <a:gd name="T6" fmla="*/ 0 w 360"/>
                        <a:gd name="T7" fmla="*/ 1 h 815"/>
                        <a:gd name="T8" fmla="*/ 0 w 360"/>
                        <a:gd name="T9" fmla="*/ 1 h 815"/>
                        <a:gd name="T10" fmla="*/ 0 w 360"/>
                        <a:gd name="T11" fmla="*/ 1 h 815"/>
                        <a:gd name="T12" fmla="*/ 0 w 360"/>
                        <a:gd name="T13" fmla="*/ 1 h 815"/>
                        <a:gd name="T14" fmla="*/ 0 w 360"/>
                        <a:gd name="T15" fmla="*/ 1 h 815"/>
                        <a:gd name="T16" fmla="*/ 0 w 360"/>
                        <a:gd name="T17" fmla="*/ 1 h 815"/>
                        <a:gd name="T18" fmla="*/ 0 w 360"/>
                        <a:gd name="T19" fmla="*/ 0 h 815"/>
                        <a:gd name="T20" fmla="*/ 0 w 360"/>
                        <a:gd name="T21" fmla="*/ 1 h 815"/>
                        <a:gd name="T22" fmla="*/ 0 w 360"/>
                        <a:gd name="T23" fmla="*/ 1 h 815"/>
                        <a:gd name="T24" fmla="*/ 0 w 360"/>
                        <a:gd name="T25" fmla="*/ 1 h 815"/>
                        <a:gd name="T26" fmla="*/ 0 w 360"/>
                        <a:gd name="T27" fmla="*/ 1 h 815"/>
                        <a:gd name="T28" fmla="*/ 0 w 360"/>
                        <a:gd name="T29" fmla="*/ 1 h 815"/>
                        <a:gd name="T30" fmla="*/ 0 w 360"/>
                        <a:gd name="T31" fmla="*/ 1 h 815"/>
                        <a:gd name="T32" fmla="*/ 0 w 360"/>
                        <a:gd name="T33" fmla="*/ 1 h 815"/>
                        <a:gd name="T34" fmla="*/ 0 w 360"/>
                        <a:gd name="T35" fmla="*/ 1 h 815"/>
                        <a:gd name="T36" fmla="*/ 0 w 360"/>
                        <a:gd name="T37" fmla="*/ 1 h 815"/>
                        <a:gd name="T38" fmla="*/ 0 w 360"/>
                        <a:gd name="T39" fmla="*/ 1 h 815"/>
                        <a:gd name="T40" fmla="*/ 0 w 360"/>
                        <a:gd name="T41" fmla="*/ 2 h 815"/>
                        <a:gd name="T42" fmla="*/ 0 w 360"/>
                        <a:gd name="T43" fmla="*/ 2 h 815"/>
                        <a:gd name="T44" fmla="*/ 0 w 360"/>
                        <a:gd name="T45" fmla="*/ 2 h 815"/>
                        <a:gd name="T46" fmla="*/ 0 w 360"/>
                        <a:gd name="T47" fmla="*/ 2 h 815"/>
                        <a:gd name="T48" fmla="*/ 0 w 360"/>
                        <a:gd name="T49" fmla="*/ 2 h 815"/>
                        <a:gd name="T50" fmla="*/ 0 w 360"/>
                        <a:gd name="T51" fmla="*/ 2 h 815"/>
                        <a:gd name="T52" fmla="*/ 0 w 360"/>
                        <a:gd name="T53" fmla="*/ 2 h 815"/>
                        <a:gd name="T54" fmla="*/ 0 w 360"/>
                        <a:gd name="T55" fmla="*/ 2 h 815"/>
                        <a:gd name="T56" fmla="*/ 0 w 360"/>
                        <a:gd name="T57" fmla="*/ 2 h 815"/>
                        <a:gd name="T58" fmla="*/ 0 w 360"/>
                        <a:gd name="T59" fmla="*/ 2 h 815"/>
                        <a:gd name="T60" fmla="*/ 0 w 360"/>
                        <a:gd name="T61" fmla="*/ 1 h 8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0"/>
                        <a:gd name="T94" fmla="*/ 0 h 815"/>
                        <a:gd name="T95" fmla="*/ 360 w 360"/>
                        <a:gd name="T96" fmla="*/ 815 h 8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0" h="815">
                          <a:moveTo>
                            <a:pt x="289" y="487"/>
                          </a:moveTo>
                          <a:lnTo>
                            <a:pt x="360" y="464"/>
                          </a:lnTo>
                          <a:lnTo>
                            <a:pt x="328" y="354"/>
                          </a:lnTo>
                          <a:lnTo>
                            <a:pt x="334" y="242"/>
                          </a:lnTo>
                          <a:lnTo>
                            <a:pt x="297" y="201"/>
                          </a:lnTo>
                          <a:lnTo>
                            <a:pt x="217" y="173"/>
                          </a:lnTo>
                          <a:lnTo>
                            <a:pt x="250" y="150"/>
                          </a:lnTo>
                          <a:lnTo>
                            <a:pt x="277" y="92"/>
                          </a:lnTo>
                          <a:lnTo>
                            <a:pt x="245" y="21"/>
                          </a:lnTo>
                          <a:lnTo>
                            <a:pt x="199" y="0"/>
                          </a:lnTo>
                          <a:lnTo>
                            <a:pt x="118" y="7"/>
                          </a:lnTo>
                          <a:lnTo>
                            <a:pt x="73" y="79"/>
                          </a:lnTo>
                          <a:lnTo>
                            <a:pt x="83" y="128"/>
                          </a:lnTo>
                          <a:lnTo>
                            <a:pt x="108" y="157"/>
                          </a:lnTo>
                          <a:lnTo>
                            <a:pt x="127" y="167"/>
                          </a:lnTo>
                          <a:lnTo>
                            <a:pt x="70" y="189"/>
                          </a:lnTo>
                          <a:lnTo>
                            <a:pt x="24" y="282"/>
                          </a:lnTo>
                          <a:lnTo>
                            <a:pt x="24" y="379"/>
                          </a:lnTo>
                          <a:lnTo>
                            <a:pt x="0" y="495"/>
                          </a:lnTo>
                          <a:lnTo>
                            <a:pt x="51" y="487"/>
                          </a:lnTo>
                          <a:lnTo>
                            <a:pt x="9" y="638"/>
                          </a:lnTo>
                          <a:lnTo>
                            <a:pt x="57" y="625"/>
                          </a:lnTo>
                          <a:lnTo>
                            <a:pt x="105" y="629"/>
                          </a:lnTo>
                          <a:lnTo>
                            <a:pt x="108" y="713"/>
                          </a:lnTo>
                          <a:lnTo>
                            <a:pt x="127" y="812"/>
                          </a:lnTo>
                          <a:lnTo>
                            <a:pt x="220" y="815"/>
                          </a:lnTo>
                          <a:lnTo>
                            <a:pt x="224" y="690"/>
                          </a:lnTo>
                          <a:lnTo>
                            <a:pt x="240" y="653"/>
                          </a:lnTo>
                          <a:lnTo>
                            <a:pt x="345" y="638"/>
                          </a:lnTo>
                          <a:lnTo>
                            <a:pt x="298" y="539"/>
                          </a:lnTo>
                          <a:lnTo>
                            <a:pt x="289" y="487"/>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00" name="Freeform 449"/>
                    <p:cNvSpPr>
                      <a:spLocks/>
                    </p:cNvSpPr>
                    <p:nvPr/>
                  </p:nvSpPr>
                  <p:spPr bwMode="auto">
                    <a:xfrm>
                      <a:off x="1152" y="2301"/>
                      <a:ext cx="70" cy="71"/>
                    </a:xfrm>
                    <a:custGeom>
                      <a:avLst/>
                      <a:gdLst>
                        <a:gd name="T0" fmla="*/ 0 w 142"/>
                        <a:gd name="T1" fmla="*/ 1 h 142"/>
                        <a:gd name="T2" fmla="*/ 0 w 142"/>
                        <a:gd name="T3" fmla="*/ 1 h 142"/>
                        <a:gd name="T4" fmla="*/ 0 w 142"/>
                        <a:gd name="T5" fmla="*/ 1 h 142"/>
                        <a:gd name="T6" fmla="*/ 0 w 142"/>
                        <a:gd name="T7" fmla="*/ 1 h 142"/>
                        <a:gd name="T8" fmla="*/ 0 w 142"/>
                        <a:gd name="T9" fmla="*/ 1 h 142"/>
                        <a:gd name="T10" fmla="*/ 0 w 142"/>
                        <a:gd name="T11" fmla="*/ 1 h 142"/>
                        <a:gd name="T12" fmla="*/ 0 w 142"/>
                        <a:gd name="T13" fmla="*/ 1 h 142"/>
                        <a:gd name="T14" fmla="*/ 0 w 142"/>
                        <a:gd name="T15" fmla="*/ 1 h 142"/>
                        <a:gd name="T16" fmla="*/ 0 w 142"/>
                        <a:gd name="T17" fmla="*/ 0 h 142"/>
                        <a:gd name="T18" fmla="*/ 0 w 142"/>
                        <a:gd name="T19" fmla="*/ 1 h 1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142"/>
                        <a:gd name="T32" fmla="*/ 142 w 142"/>
                        <a:gd name="T33" fmla="*/ 142 h 1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142">
                          <a:moveTo>
                            <a:pt x="30" y="14"/>
                          </a:moveTo>
                          <a:lnTo>
                            <a:pt x="0" y="53"/>
                          </a:lnTo>
                          <a:lnTo>
                            <a:pt x="4" y="106"/>
                          </a:lnTo>
                          <a:lnTo>
                            <a:pt x="58" y="142"/>
                          </a:lnTo>
                          <a:lnTo>
                            <a:pt x="96" y="134"/>
                          </a:lnTo>
                          <a:lnTo>
                            <a:pt x="127" y="113"/>
                          </a:lnTo>
                          <a:lnTo>
                            <a:pt x="142" y="79"/>
                          </a:lnTo>
                          <a:lnTo>
                            <a:pt x="129" y="25"/>
                          </a:lnTo>
                          <a:lnTo>
                            <a:pt x="81" y="0"/>
                          </a:lnTo>
                          <a:lnTo>
                            <a:pt x="30" y="14"/>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sp>
                  <p:nvSpPr>
                    <p:cNvPr id="301" name="Freeform 450"/>
                    <p:cNvSpPr>
                      <a:spLocks/>
                    </p:cNvSpPr>
                    <p:nvPr/>
                  </p:nvSpPr>
                  <p:spPr bwMode="auto">
                    <a:xfrm>
                      <a:off x="1119" y="2385"/>
                      <a:ext cx="143" cy="303"/>
                    </a:xfrm>
                    <a:custGeom>
                      <a:avLst/>
                      <a:gdLst>
                        <a:gd name="T0" fmla="*/ 1 w 285"/>
                        <a:gd name="T1" fmla="*/ 0 h 607"/>
                        <a:gd name="T2" fmla="*/ 1 w 285"/>
                        <a:gd name="T3" fmla="*/ 0 h 607"/>
                        <a:gd name="T4" fmla="*/ 1 w 285"/>
                        <a:gd name="T5" fmla="*/ 0 h 607"/>
                        <a:gd name="T6" fmla="*/ 1 w 285"/>
                        <a:gd name="T7" fmla="*/ 0 h 607"/>
                        <a:gd name="T8" fmla="*/ 1 w 285"/>
                        <a:gd name="T9" fmla="*/ 0 h 607"/>
                        <a:gd name="T10" fmla="*/ 1 w 285"/>
                        <a:gd name="T11" fmla="*/ 1 h 607"/>
                        <a:gd name="T12" fmla="*/ 1 w 285"/>
                        <a:gd name="T13" fmla="*/ 1 h 607"/>
                        <a:gd name="T14" fmla="*/ 1 w 285"/>
                        <a:gd name="T15" fmla="*/ 0 h 607"/>
                        <a:gd name="T16" fmla="*/ 1 w 285"/>
                        <a:gd name="T17" fmla="*/ 0 h 607"/>
                        <a:gd name="T18" fmla="*/ 1 w 285"/>
                        <a:gd name="T19" fmla="*/ 0 h 607"/>
                        <a:gd name="T20" fmla="*/ 1 w 285"/>
                        <a:gd name="T21" fmla="*/ 0 h 607"/>
                        <a:gd name="T22" fmla="*/ 1 w 285"/>
                        <a:gd name="T23" fmla="*/ 0 h 607"/>
                        <a:gd name="T24" fmla="*/ 1 w 285"/>
                        <a:gd name="T25" fmla="*/ 0 h 607"/>
                        <a:gd name="T26" fmla="*/ 1 w 285"/>
                        <a:gd name="T27" fmla="*/ 0 h 607"/>
                        <a:gd name="T28" fmla="*/ 1 w 285"/>
                        <a:gd name="T29" fmla="*/ 0 h 607"/>
                        <a:gd name="T30" fmla="*/ 1 w 285"/>
                        <a:gd name="T31" fmla="*/ 0 h 607"/>
                        <a:gd name="T32" fmla="*/ 1 w 285"/>
                        <a:gd name="T33" fmla="*/ 0 h 607"/>
                        <a:gd name="T34" fmla="*/ 1 w 285"/>
                        <a:gd name="T35" fmla="*/ 0 h 607"/>
                        <a:gd name="T36" fmla="*/ 1 w 285"/>
                        <a:gd name="T37" fmla="*/ 0 h 607"/>
                        <a:gd name="T38" fmla="*/ 1 w 285"/>
                        <a:gd name="T39" fmla="*/ 0 h 607"/>
                        <a:gd name="T40" fmla="*/ 1 w 285"/>
                        <a:gd name="T41" fmla="*/ 0 h 607"/>
                        <a:gd name="T42" fmla="*/ 1 w 285"/>
                        <a:gd name="T43" fmla="*/ 0 h 607"/>
                        <a:gd name="T44" fmla="*/ 1 w 285"/>
                        <a:gd name="T45" fmla="*/ 0 h 607"/>
                        <a:gd name="T46" fmla="*/ 1 w 285"/>
                        <a:gd name="T47" fmla="*/ 0 h 607"/>
                        <a:gd name="T48" fmla="*/ 1 w 285"/>
                        <a:gd name="T49" fmla="*/ 0 h 607"/>
                        <a:gd name="T50" fmla="*/ 0 w 285"/>
                        <a:gd name="T51" fmla="*/ 0 h 607"/>
                        <a:gd name="T52" fmla="*/ 1 w 285"/>
                        <a:gd name="T53" fmla="*/ 0 h 607"/>
                        <a:gd name="T54" fmla="*/ 1 w 285"/>
                        <a:gd name="T55" fmla="*/ 0 h 607"/>
                        <a:gd name="T56" fmla="*/ 1 w 285"/>
                        <a:gd name="T57" fmla="*/ 0 h 607"/>
                        <a:gd name="T58" fmla="*/ 1 w 285"/>
                        <a:gd name="T59" fmla="*/ 0 h 6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5"/>
                        <a:gd name="T91" fmla="*/ 0 h 607"/>
                        <a:gd name="T92" fmla="*/ 285 w 285"/>
                        <a:gd name="T93" fmla="*/ 607 h 6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5" h="607">
                          <a:moveTo>
                            <a:pt x="70" y="205"/>
                          </a:moveTo>
                          <a:lnTo>
                            <a:pt x="52" y="296"/>
                          </a:lnTo>
                          <a:lnTo>
                            <a:pt x="23" y="353"/>
                          </a:lnTo>
                          <a:lnTo>
                            <a:pt x="6" y="425"/>
                          </a:lnTo>
                          <a:lnTo>
                            <a:pt x="85" y="417"/>
                          </a:lnTo>
                          <a:lnTo>
                            <a:pt x="107" y="597"/>
                          </a:lnTo>
                          <a:lnTo>
                            <a:pt x="156" y="607"/>
                          </a:lnTo>
                          <a:lnTo>
                            <a:pt x="166" y="501"/>
                          </a:lnTo>
                          <a:lnTo>
                            <a:pt x="188" y="425"/>
                          </a:lnTo>
                          <a:lnTo>
                            <a:pt x="269" y="425"/>
                          </a:lnTo>
                          <a:lnTo>
                            <a:pt x="234" y="355"/>
                          </a:lnTo>
                          <a:lnTo>
                            <a:pt x="223" y="287"/>
                          </a:lnTo>
                          <a:lnTo>
                            <a:pt x="213" y="228"/>
                          </a:lnTo>
                          <a:lnTo>
                            <a:pt x="222" y="152"/>
                          </a:lnTo>
                          <a:lnTo>
                            <a:pt x="234" y="262"/>
                          </a:lnTo>
                          <a:lnTo>
                            <a:pt x="246" y="281"/>
                          </a:lnTo>
                          <a:lnTo>
                            <a:pt x="285" y="273"/>
                          </a:lnTo>
                          <a:lnTo>
                            <a:pt x="268" y="185"/>
                          </a:lnTo>
                          <a:lnTo>
                            <a:pt x="267" y="84"/>
                          </a:lnTo>
                          <a:lnTo>
                            <a:pt x="239" y="35"/>
                          </a:lnTo>
                          <a:lnTo>
                            <a:pt x="179" y="8"/>
                          </a:lnTo>
                          <a:lnTo>
                            <a:pt x="93" y="0"/>
                          </a:lnTo>
                          <a:lnTo>
                            <a:pt x="39" y="38"/>
                          </a:lnTo>
                          <a:lnTo>
                            <a:pt x="16" y="104"/>
                          </a:lnTo>
                          <a:lnTo>
                            <a:pt x="10" y="183"/>
                          </a:lnTo>
                          <a:lnTo>
                            <a:pt x="0" y="284"/>
                          </a:lnTo>
                          <a:lnTo>
                            <a:pt x="37" y="281"/>
                          </a:lnTo>
                          <a:lnTo>
                            <a:pt x="47" y="201"/>
                          </a:lnTo>
                          <a:lnTo>
                            <a:pt x="65" y="134"/>
                          </a:lnTo>
                          <a:lnTo>
                            <a:pt x="70" y="205"/>
                          </a:lnTo>
                          <a:close/>
                        </a:path>
                      </a:pathLst>
                    </a:custGeom>
                    <a:grpFill/>
                    <a:ln w="1905">
                      <a:solidFill>
                        <a:srgbClr val="FFFF00"/>
                      </a:solidFill>
                      <a:round/>
                      <a:headEnd/>
                      <a:tailEnd/>
                    </a:ln>
                  </p:spPr>
                  <p:txBody>
                    <a:bodyPr/>
                    <a:lstStyle/>
                    <a:p>
                      <a:pPr>
                        <a:defRPr/>
                      </a:pPr>
                      <a:endParaRPr lang="fr-FR" dirty="0">
                        <a:latin typeface="Arial" pitchFamily="34" charset="0"/>
                        <a:cs typeface="Arial" pitchFamily="34" charset="0"/>
                      </a:endParaRPr>
                    </a:p>
                  </p:txBody>
                </p:sp>
              </p:grpSp>
            </p:grpSp>
          </p:grpSp>
        </p:grpSp>
      </p:grpSp>
      <p:sp>
        <p:nvSpPr>
          <p:cNvPr id="359" name="AutoShape 508"/>
          <p:cNvSpPr>
            <a:spLocks noChangeArrowheads="1"/>
          </p:cNvSpPr>
          <p:nvPr/>
        </p:nvSpPr>
        <p:spPr bwMode="auto">
          <a:xfrm>
            <a:off x="2225105" y="1056234"/>
            <a:ext cx="1074737"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0.8%</a:t>
            </a:r>
            <a:endParaRPr lang="en-GB" altLang="ja-JP" sz="1200" dirty="0">
              <a:solidFill>
                <a:srgbClr val="484848"/>
              </a:solidFill>
              <a:ea typeface="MS PGothic" pitchFamily="34" charset="-128"/>
            </a:endParaRPr>
          </a:p>
        </p:txBody>
      </p:sp>
      <p:sp>
        <p:nvSpPr>
          <p:cNvPr id="360" name="Text Box 527"/>
          <p:cNvSpPr txBox="1">
            <a:spLocks noChangeArrowheads="1"/>
          </p:cNvSpPr>
          <p:nvPr/>
        </p:nvSpPr>
        <p:spPr bwMode="auto">
          <a:xfrm>
            <a:off x="2344167" y="692696"/>
            <a:ext cx="839788" cy="338554"/>
          </a:xfrm>
          <a:prstGeom prst="rect">
            <a:avLst/>
          </a:prstGeom>
          <a:noFill/>
          <a:ln w="12700">
            <a:noFill/>
            <a:miter lim="800000"/>
            <a:headEnd/>
            <a:tailEnd/>
          </a:ln>
        </p:spPr>
        <p:txBody>
          <a:bodyPr>
            <a:spAutoFit/>
          </a:bodyPr>
          <a:lstStyle/>
          <a:p>
            <a:pPr>
              <a:spcBef>
                <a:spcPct val="50000"/>
              </a:spcBef>
            </a:pPr>
            <a:r>
              <a:rPr lang="en-GB" altLang="ja-JP" sz="1600" b="1" dirty="0">
                <a:solidFill>
                  <a:srgbClr val="000000"/>
                </a:solidFill>
                <a:latin typeface="+mj-lt"/>
                <a:ea typeface="MS PGothic" pitchFamily="34" charset="-128"/>
              </a:rPr>
              <a:t>OECD</a:t>
            </a:r>
            <a:endParaRPr lang="en-US" altLang="ja-JP" sz="1600" b="1" dirty="0">
              <a:solidFill>
                <a:srgbClr val="000000"/>
              </a:solidFill>
              <a:latin typeface="+mj-lt"/>
              <a:ea typeface="MS PGothic" pitchFamily="34" charset="-128"/>
            </a:endParaRPr>
          </a:p>
        </p:txBody>
      </p:sp>
      <p:sp>
        <p:nvSpPr>
          <p:cNvPr id="361" name="AutoShape 508"/>
          <p:cNvSpPr>
            <a:spLocks noChangeArrowheads="1"/>
          </p:cNvSpPr>
          <p:nvPr/>
        </p:nvSpPr>
        <p:spPr bwMode="auto">
          <a:xfrm>
            <a:off x="2317180" y="1611859"/>
            <a:ext cx="1074737"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6.8%</a:t>
            </a:r>
            <a:endParaRPr lang="en-GB" altLang="ja-JP" sz="1200" dirty="0">
              <a:solidFill>
                <a:srgbClr val="484848"/>
              </a:solidFill>
              <a:ea typeface="MS PGothic" pitchFamily="34" charset="-128"/>
            </a:endParaRPr>
          </a:p>
        </p:txBody>
      </p:sp>
      <p:sp>
        <p:nvSpPr>
          <p:cNvPr id="362" name="AutoShape 508"/>
          <p:cNvSpPr>
            <a:spLocks noChangeArrowheads="1"/>
          </p:cNvSpPr>
          <p:nvPr/>
        </p:nvSpPr>
        <p:spPr bwMode="auto">
          <a:xfrm>
            <a:off x="2358455" y="2365921"/>
            <a:ext cx="1074737" cy="519113"/>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21%</a:t>
            </a:r>
            <a:endParaRPr lang="en-GB" altLang="ja-JP" sz="1200" dirty="0">
              <a:solidFill>
                <a:srgbClr val="484848"/>
              </a:solidFill>
              <a:ea typeface="MS PGothic" pitchFamily="34" charset="-128"/>
            </a:endParaRPr>
          </a:p>
        </p:txBody>
      </p:sp>
      <p:sp>
        <p:nvSpPr>
          <p:cNvPr id="363" name="AutoShape 508"/>
          <p:cNvSpPr>
            <a:spLocks noChangeArrowheads="1"/>
          </p:cNvSpPr>
          <p:nvPr/>
        </p:nvSpPr>
        <p:spPr bwMode="auto">
          <a:xfrm>
            <a:off x="2426717" y="3212059"/>
            <a:ext cx="1074738"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29%</a:t>
            </a:r>
            <a:endParaRPr lang="en-GB" altLang="ja-JP" sz="1200" dirty="0">
              <a:solidFill>
                <a:srgbClr val="484848"/>
              </a:solidFill>
              <a:ea typeface="MS PGothic" pitchFamily="34" charset="-128"/>
            </a:endParaRPr>
          </a:p>
        </p:txBody>
      </p:sp>
      <p:sp>
        <p:nvSpPr>
          <p:cNvPr id="364" name="AutoShape 508"/>
          <p:cNvSpPr>
            <a:spLocks noChangeArrowheads="1"/>
          </p:cNvSpPr>
          <p:nvPr/>
        </p:nvSpPr>
        <p:spPr bwMode="auto">
          <a:xfrm>
            <a:off x="2521967" y="4099471"/>
            <a:ext cx="1074738" cy="436563"/>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24%</a:t>
            </a:r>
            <a:endParaRPr lang="en-GB" altLang="ja-JP" sz="1200" dirty="0">
              <a:solidFill>
                <a:srgbClr val="484848"/>
              </a:solidFill>
              <a:ea typeface="MS PGothic" pitchFamily="34" charset="-128"/>
            </a:endParaRPr>
          </a:p>
        </p:txBody>
      </p:sp>
      <p:sp>
        <p:nvSpPr>
          <p:cNvPr id="365" name="AutoShape 508"/>
          <p:cNvSpPr>
            <a:spLocks noChangeArrowheads="1"/>
          </p:cNvSpPr>
          <p:nvPr/>
        </p:nvSpPr>
        <p:spPr bwMode="auto">
          <a:xfrm>
            <a:off x="2544192" y="4923384"/>
            <a:ext cx="1050925" cy="517525"/>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13%</a:t>
            </a:r>
            <a:endParaRPr lang="en-GB" altLang="ja-JP" sz="1200" dirty="0">
              <a:solidFill>
                <a:srgbClr val="484848"/>
              </a:solidFill>
              <a:ea typeface="MS PGothic" pitchFamily="34" charset="-128"/>
            </a:endParaRPr>
          </a:p>
        </p:txBody>
      </p:sp>
      <p:sp>
        <p:nvSpPr>
          <p:cNvPr id="366" name="AutoShape 508"/>
          <p:cNvSpPr>
            <a:spLocks noChangeArrowheads="1"/>
          </p:cNvSpPr>
          <p:nvPr/>
        </p:nvSpPr>
        <p:spPr bwMode="auto">
          <a:xfrm>
            <a:off x="2604517" y="5667921"/>
            <a:ext cx="1074738" cy="519113"/>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a:solidFill>
                  <a:srgbClr val="484848"/>
                </a:solidFill>
                <a:latin typeface="Comic Sans MS" pitchFamily="66" charset="0"/>
                <a:ea typeface="MS PGothic" pitchFamily="34" charset="-128"/>
              </a:rPr>
              <a:t>5.7%</a:t>
            </a:r>
            <a:endParaRPr lang="en-GB" altLang="ja-JP" sz="1200" dirty="0">
              <a:solidFill>
                <a:srgbClr val="484848"/>
              </a:solidFill>
              <a:ea typeface="MS PGothic" pitchFamily="34" charset="-128"/>
            </a:endParaRPr>
          </a:p>
        </p:txBody>
      </p:sp>
      <p:sp>
        <p:nvSpPr>
          <p:cNvPr id="367" name="AutoShape 508"/>
          <p:cNvSpPr>
            <a:spLocks noChangeArrowheads="1"/>
          </p:cNvSpPr>
          <p:nvPr/>
        </p:nvSpPr>
        <p:spPr bwMode="auto">
          <a:xfrm>
            <a:off x="3333874" y="1056234"/>
            <a:ext cx="1074737"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68" name="Text Box 527"/>
          <p:cNvSpPr txBox="1">
            <a:spLocks noChangeArrowheads="1"/>
          </p:cNvSpPr>
          <p:nvPr/>
        </p:nvSpPr>
        <p:spPr bwMode="auto">
          <a:xfrm>
            <a:off x="3452936" y="692696"/>
            <a:ext cx="1191072" cy="338554"/>
          </a:xfrm>
          <a:prstGeom prst="rect">
            <a:avLst/>
          </a:prstGeom>
          <a:noFill/>
          <a:ln w="12700">
            <a:noFill/>
            <a:miter lim="800000"/>
            <a:headEnd/>
            <a:tailEnd/>
          </a:ln>
        </p:spPr>
        <p:txBody>
          <a:bodyPr wrap="square">
            <a:spAutoFit/>
          </a:bodyPr>
          <a:lstStyle/>
          <a:p>
            <a:pPr>
              <a:spcBef>
                <a:spcPct val="50000"/>
              </a:spcBef>
            </a:pPr>
            <a:r>
              <a:rPr lang="en-GB" altLang="ja-JP" sz="1600" b="1" dirty="0" smtClean="0">
                <a:latin typeface="+mj-lt"/>
                <a:ea typeface="MS PGothic" pitchFamily="34" charset="-128"/>
              </a:rPr>
              <a:t>Others…</a:t>
            </a:r>
            <a:endParaRPr lang="en-US" altLang="ja-JP" sz="1600" b="1" dirty="0">
              <a:latin typeface="+mj-lt"/>
              <a:ea typeface="MS PGothic" pitchFamily="34" charset="-128"/>
            </a:endParaRPr>
          </a:p>
        </p:txBody>
      </p:sp>
      <p:sp>
        <p:nvSpPr>
          <p:cNvPr id="369" name="AutoShape 508"/>
          <p:cNvSpPr>
            <a:spLocks noChangeArrowheads="1"/>
          </p:cNvSpPr>
          <p:nvPr/>
        </p:nvSpPr>
        <p:spPr bwMode="auto">
          <a:xfrm>
            <a:off x="3425949" y="1611859"/>
            <a:ext cx="1074737"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70" name="AutoShape 508"/>
          <p:cNvSpPr>
            <a:spLocks noChangeArrowheads="1"/>
          </p:cNvSpPr>
          <p:nvPr/>
        </p:nvSpPr>
        <p:spPr bwMode="auto">
          <a:xfrm>
            <a:off x="3467224" y="2365921"/>
            <a:ext cx="1074737" cy="519113"/>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71" name="AutoShape 508"/>
          <p:cNvSpPr>
            <a:spLocks noChangeArrowheads="1"/>
          </p:cNvSpPr>
          <p:nvPr/>
        </p:nvSpPr>
        <p:spPr bwMode="auto">
          <a:xfrm>
            <a:off x="3535486" y="3212059"/>
            <a:ext cx="1074738" cy="519112"/>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72" name="AutoShape 508"/>
          <p:cNvSpPr>
            <a:spLocks noChangeArrowheads="1"/>
          </p:cNvSpPr>
          <p:nvPr/>
        </p:nvSpPr>
        <p:spPr bwMode="auto">
          <a:xfrm>
            <a:off x="3630736" y="4058703"/>
            <a:ext cx="1074738" cy="518100"/>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73" name="AutoShape 508"/>
          <p:cNvSpPr>
            <a:spLocks noChangeArrowheads="1"/>
          </p:cNvSpPr>
          <p:nvPr/>
        </p:nvSpPr>
        <p:spPr bwMode="auto">
          <a:xfrm>
            <a:off x="3652961" y="4923384"/>
            <a:ext cx="1050925" cy="517525"/>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374" name="AutoShape 508"/>
          <p:cNvSpPr>
            <a:spLocks noChangeArrowheads="1"/>
          </p:cNvSpPr>
          <p:nvPr/>
        </p:nvSpPr>
        <p:spPr bwMode="auto">
          <a:xfrm>
            <a:off x="3713286" y="5667921"/>
            <a:ext cx="1074738" cy="519113"/>
          </a:xfrm>
          <a:prstGeom prst="star32">
            <a:avLst>
              <a:gd name="adj" fmla="val 37500"/>
            </a:avLst>
          </a:prstGeom>
          <a:solidFill>
            <a:srgbClr val="FFFFFF"/>
          </a:solidFill>
          <a:ln w="12700">
            <a:noFill/>
            <a:miter lim="800000"/>
            <a:headEnd/>
            <a:tailEnd/>
          </a:ln>
        </p:spPr>
        <p:txBody>
          <a:bodyPr anchor="ctr">
            <a:spAutoFit/>
          </a:bodyPr>
          <a:lstStyle/>
          <a:p>
            <a:pPr algn="ctr"/>
            <a:r>
              <a:rPr lang="en-GB" altLang="ja-JP" sz="1200" b="1" dirty="0" smtClean="0">
                <a:latin typeface="Comic Sans MS" pitchFamily="66" charset="0"/>
                <a:ea typeface="MS PGothic" pitchFamily="34" charset="-128"/>
              </a:rPr>
              <a:t> %</a:t>
            </a:r>
            <a:endParaRPr lang="en-GB" altLang="ja-JP" sz="1200" dirty="0">
              <a:ea typeface="MS PGothic" pitchFamily="34" charset="-128"/>
            </a:endParaRPr>
          </a:p>
        </p:txBody>
      </p:sp>
      <p:sp>
        <p:nvSpPr>
          <p:cNvPr id="29" name="Right Arrow Callout 28"/>
          <p:cNvSpPr/>
          <p:nvPr/>
        </p:nvSpPr>
        <p:spPr>
          <a:xfrm rot="10800000">
            <a:off x="2771800" y="3933056"/>
            <a:ext cx="6372200" cy="2232248"/>
          </a:xfrm>
          <a:prstGeom prst="rightArrowCallout">
            <a:avLst>
              <a:gd name="adj1" fmla="val 0"/>
              <a:gd name="adj2" fmla="val 0"/>
              <a:gd name="adj3" fmla="val 25000"/>
              <a:gd name="adj4" fmla="val 64977"/>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a:spLocks noChangeArrowheads="1"/>
          </p:cNvSpPr>
          <p:nvPr/>
        </p:nvSpPr>
        <p:spPr bwMode="auto">
          <a:xfrm>
            <a:off x="5508104" y="3980090"/>
            <a:ext cx="3200400" cy="2185214"/>
          </a:xfrm>
          <a:prstGeom prst="rect">
            <a:avLst/>
          </a:prstGeom>
          <a:noFill/>
          <a:ln w="9525">
            <a:noFill/>
            <a:miter lim="800000"/>
            <a:headEnd/>
            <a:tailEnd/>
          </a:ln>
        </p:spPr>
        <p:txBody>
          <a:bodyPr>
            <a:spAutoFit/>
          </a:bodyPr>
          <a:lstStyle/>
          <a:p>
            <a:r>
              <a:rPr lang="en-US" altLang="ja-JP" sz="1400" b="1" dirty="0">
                <a:solidFill>
                  <a:schemeClr val="bg1"/>
                </a:solidFill>
                <a:latin typeface="+mj-lt"/>
                <a:ea typeface="MS PGothic" pitchFamily="34" charset="-128"/>
              </a:rPr>
              <a:t>Students at Level 1a are capable of locating pieces of explicitly stated information that are rather prominent in the text, recognising a main idea in a text about a familiar topic, and recognising the connection between information in such a text and their everyday experience.</a:t>
            </a:r>
          </a:p>
          <a:p>
            <a:endParaRPr lang="en-GB" altLang="ja-JP" sz="1000" b="1" dirty="0">
              <a:solidFill>
                <a:schemeClr val="bg1"/>
              </a:solidFill>
              <a:latin typeface="+mj-lt"/>
              <a:ea typeface="MS PGothic" pitchFamily="34"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6"/>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100"/>
                                  </p:stCondLst>
                                  <p:childTnLst>
                                    <p:set>
                                      <p:cBhvr>
                                        <p:cTn id="25" dur="1" fill="hold">
                                          <p:stCondLst>
                                            <p:cond delay="0"/>
                                          </p:stCondLst>
                                        </p:cTn>
                                        <p:tgtEl>
                                          <p:spTgt spid="31"/>
                                        </p:tgtEl>
                                        <p:attrNameLst>
                                          <p:attrName>style.visibility</p:attrName>
                                        </p:attrNameLst>
                                      </p:cBhvr>
                                      <p:to>
                                        <p:strVal val="visible"/>
                                      </p:to>
                                    </p:set>
                                  </p:childTnLst>
                                </p:cTn>
                              </p:par>
                            </p:childTnLst>
                          </p:cTn>
                        </p:par>
                        <p:par>
                          <p:cTn id="26" fill="hold">
                            <p:stCondLst>
                              <p:cond delay="100"/>
                            </p:stCondLst>
                            <p:childTnLst>
                              <p:par>
                                <p:cTn id="27" presetID="1" presetClass="entr" presetSubtype="0" fill="hold" nodeType="afterEffect">
                                  <p:stCondLst>
                                    <p:cond delay="100"/>
                                  </p:stCondLst>
                                  <p:childTnLst>
                                    <p:set>
                                      <p:cBhvr>
                                        <p:cTn id="28" dur="1" fill="hold">
                                          <p:stCondLst>
                                            <p:cond delay="0"/>
                                          </p:stCondLst>
                                        </p:cTn>
                                        <p:tgtEl>
                                          <p:spTgt spid="116"/>
                                        </p:tgtEl>
                                        <p:attrNameLst>
                                          <p:attrName>style.visibility</p:attrName>
                                        </p:attrNameLst>
                                      </p:cBhvr>
                                      <p:to>
                                        <p:strVal val="visible"/>
                                      </p:to>
                                    </p:set>
                                  </p:childTnLst>
                                </p:cTn>
                              </p:par>
                            </p:childTnLst>
                          </p:cTn>
                        </p:par>
                        <p:par>
                          <p:cTn id="29" fill="hold">
                            <p:stCondLst>
                              <p:cond delay="200"/>
                            </p:stCondLst>
                            <p:childTnLst>
                              <p:par>
                                <p:cTn id="30" presetID="1" presetClass="entr" presetSubtype="0" fill="hold" nodeType="afterEffect">
                                  <p:stCondLst>
                                    <p:cond delay="100"/>
                                  </p:stCondLst>
                                  <p:childTnLst>
                                    <p:set>
                                      <p:cBhvr>
                                        <p:cTn id="31" dur="1" fill="hold">
                                          <p:stCondLst>
                                            <p:cond delay="0"/>
                                          </p:stCondLst>
                                        </p:cTn>
                                        <p:tgtEl>
                                          <p:spTgt spid="146"/>
                                        </p:tgtEl>
                                        <p:attrNameLst>
                                          <p:attrName>style.visibility</p:attrName>
                                        </p:attrNameLst>
                                      </p:cBhvr>
                                      <p:to>
                                        <p:strVal val="visible"/>
                                      </p:to>
                                    </p:set>
                                  </p:childTnLst>
                                </p:cTn>
                              </p:par>
                            </p:childTnLst>
                          </p:cTn>
                        </p:par>
                        <p:par>
                          <p:cTn id="32" fill="hold">
                            <p:stCondLst>
                              <p:cond delay="300"/>
                            </p:stCondLst>
                            <p:childTnLst>
                              <p:par>
                                <p:cTn id="33" presetID="1" presetClass="entr" presetSubtype="0" fill="hold" nodeType="afterEffect">
                                  <p:stCondLst>
                                    <p:cond delay="100"/>
                                  </p:stCondLst>
                                  <p:childTnLst>
                                    <p:set>
                                      <p:cBhvr>
                                        <p:cTn id="34" dur="1" fill="hold">
                                          <p:stCondLst>
                                            <p:cond delay="0"/>
                                          </p:stCondLst>
                                        </p:cTn>
                                        <p:tgtEl>
                                          <p:spTgt spid="44"/>
                                        </p:tgtEl>
                                        <p:attrNameLst>
                                          <p:attrName>style.visibility</p:attrName>
                                        </p:attrNameLst>
                                      </p:cBhvr>
                                      <p:to>
                                        <p:strVal val="visible"/>
                                      </p:to>
                                    </p:set>
                                  </p:childTnLst>
                                </p:cTn>
                              </p:par>
                            </p:childTnLst>
                          </p:cTn>
                        </p:par>
                        <p:par>
                          <p:cTn id="35" fill="hold">
                            <p:stCondLst>
                              <p:cond delay="400"/>
                            </p:stCondLst>
                            <p:childTnLst>
                              <p:par>
                                <p:cTn id="36" presetID="1" presetClass="entr" presetSubtype="0" fill="hold" nodeType="afterEffect">
                                  <p:stCondLst>
                                    <p:cond delay="100"/>
                                  </p:stCondLst>
                                  <p:childTnLst>
                                    <p:set>
                                      <p:cBhvr>
                                        <p:cTn id="37" dur="1" fill="hold">
                                          <p:stCondLst>
                                            <p:cond delay="0"/>
                                          </p:stCondLst>
                                        </p:cTn>
                                        <p:tgtEl>
                                          <p:spTgt spid="289"/>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nodeType="afterEffect">
                                  <p:stCondLst>
                                    <p:cond delay="100"/>
                                  </p:stCondLst>
                                  <p:childTnLst>
                                    <p:set>
                                      <p:cBhvr>
                                        <p:cTn id="40" dur="1" fill="hold">
                                          <p:stCondLst>
                                            <p:cond delay="0"/>
                                          </p:stCondLst>
                                        </p:cTn>
                                        <p:tgtEl>
                                          <p:spTgt spid="243"/>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nodeType="afterEffect">
                                  <p:stCondLst>
                                    <p:cond delay="100"/>
                                  </p:stCondLst>
                                  <p:childTnLst>
                                    <p:set>
                                      <p:cBhvr>
                                        <p:cTn id="43" dur="1" fill="hold">
                                          <p:stCondLst>
                                            <p:cond delay="0"/>
                                          </p:stCondLst>
                                        </p:cTn>
                                        <p:tgtEl>
                                          <p:spTgt spid="21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2000"/>
                                        <p:tgtEl>
                                          <p:spTgt spid="2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20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20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6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7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7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7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6" grpId="0" animBg="1"/>
      <p:bldP spid="17" grpId="0" animBg="1"/>
      <p:bldP spid="18" grpId="0" animBg="1"/>
      <p:bldP spid="19" grpId="0" animBg="1"/>
      <p:bldP spid="20" grpId="0" animBg="1"/>
      <p:bldP spid="359" grpId="0" animBg="1"/>
      <p:bldP spid="360" grpId="0"/>
      <p:bldP spid="361" grpId="0" animBg="1"/>
      <p:bldP spid="362" grpId="0" animBg="1"/>
      <p:bldP spid="363" grpId="0" animBg="1"/>
      <p:bldP spid="364" grpId="0" animBg="1"/>
      <p:bldP spid="365" grpId="0" animBg="1"/>
      <p:bldP spid="366" grpId="0" animBg="1"/>
      <p:bldP spid="367" grpId="0" animBg="1"/>
      <p:bldP spid="368" grpId="0"/>
      <p:bldP spid="369" grpId="0" animBg="1"/>
      <p:bldP spid="370" grpId="0" animBg="1"/>
      <p:bldP spid="371" grpId="0" animBg="1"/>
      <p:bldP spid="372" grpId="0" animBg="1"/>
      <p:bldP spid="373" grpId="0" animBg="1"/>
      <p:bldP spid="374" grpId="0" animBg="1"/>
      <p:bldP spid="29" grpId="0" animBg="1"/>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
        <p:nvSpPr>
          <p:cNvPr id="6" name="TextBox 5"/>
          <p:cNvSpPr txBox="1"/>
          <p:nvPr/>
        </p:nvSpPr>
        <p:spPr>
          <a:xfrm>
            <a:off x="755576" y="2636912"/>
            <a:ext cx="7992888" cy="3416320"/>
          </a:xfrm>
          <a:prstGeom prst="rect">
            <a:avLst/>
          </a:prstGeom>
          <a:noFill/>
        </p:spPr>
        <p:txBody>
          <a:bodyPr wrap="square" rtlCol="0">
            <a:spAutoFit/>
          </a:bodyPr>
          <a:lstStyle/>
          <a:p>
            <a:pPr marL="365125" indent="-365125"/>
            <a:r>
              <a:rPr lang="en-US" sz="3200" i="1" dirty="0" smtClean="0">
                <a:solidFill>
                  <a:srgbClr val="000000"/>
                </a:solidFill>
              </a:rPr>
              <a:t>… </a:t>
            </a:r>
            <a:r>
              <a:rPr lang="en-GB" sz="3200" i="1" dirty="0" smtClean="0">
                <a:solidFill>
                  <a:srgbClr val="000000"/>
                </a:solidFill>
              </a:rPr>
              <a:t>Recognising the need to provide countries with a better understanding of student performance at the lower end of the proficiency scale, PISA developed the reading components assessment</a:t>
            </a:r>
          </a:p>
          <a:p>
            <a:pPr marL="365125" indent="-365125"/>
            <a:endParaRPr lang="en-US" sz="3200" i="1" dirty="0" smtClean="0"/>
          </a:p>
          <a:p>
            <a:pPr marL="365125" indent="-365125" algn="r"/>
            <a:r>
              <a:rPr lang="en-US" sz="2400" dirty="0" smtClean="0"/>
              <a:t>(Invited Expert from ETS)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s-MX" b="1" dirty="0" err="1" smtClean="0">
                <a:solidFill>
                  <a:srgbClr val="FFFF00"/>
                </a:solidFill>
              </a:rPr>
              <a:t>Kentaro</a:t>
            </a:r>
            <a:r>
              <a:rPr lang="es-MX" b="1" dirty="0" smtClean="0">
                <a:solidFill>
                  <a:srgbClr val="FFFF00"/>
                </a:solidFill>
              </a:rPr>
              <a:t> </a:t>
            </a:r>
            <a:r>
              <a:rPr lang="es-MX" b="1" dirty="0" err="1" smtClean="0">
                <a:solidFill>
                  <a:srgbClr val="FFFF00"/>
                </a:solidFill>
              </a:rPr>
              <a:t>Yamamoto</a:t>
            </a:r>
            <a:endParaRPr lang="es-MX" b="1" dirty="0" smtClean="0">
              <a:solidFill>
                <a:srgbClr val="FFFF00"/>
              </a:solidFill>
            </a:endParaRPr>
          </a:p>
          <a:p>
            <a:pPr algn="ctr">
              <a:defRPr/>
            </a:pPr>
            <a:r>
              <a:rPr lang="es-MX" b="1" dirty="0" err="1" smtClean="0">
                <a:solidFill>
                  <a:srgbClr val="FFFF00"/>
                </a:solidFill>
              </a:rPr>
              <a:t>Component</a:t>
            </a:r>
            <a:r>
              <a:rPr lang="es-MX" b="1" dirty="0" smtClean="0">
                <a:solidFill>
                  <a:srgbClr val="FFFF00"/>
                </a:solidFill>
              </a:rPr>
              <a:t> </a:t>
            </a:r>
            <a:r>
              <a:rPr lang="es-MX" b="1" dirty="0" err="1" smtClean="0">
                <a:solidFill>
                  <a:srgbClr val="FFFF00"/>
                </a:solidFill>
              </a:rPr>
              <a:t>reading</a:t>
            </a:r>
            <a:r>
              <a:rPr lang="es-MX" b="1" dirty="0" smtClean="0">
                <a:solidFill>
                  <a:srgbClr val="FFFF00"/>
                </a:solidFill>
              </a:rPr>
              <a:t> </a:t>
            </a:r>
            <a:r>
              <a:rPr lang="es-MX" b="1" dirty="0" err="1" smtClean="0">
                <a:solidFill>
                  <a:srgbClr val="FFFF00"/>
                </a:solidFill>
              </a:rPr>
              <a:t>skills</a:t>
            </a:r>
            <a:r>
              <a:rPr lang="es-MX" b="1" dirty="0" smtClean="0">
                <a:solidFill>
                  <a:srgbClr val="FFFF00"/>
                </a:solidFill>
              </a:rPr>
              <a:t> </a:t>
            </a:r>
            <a:r>
              <a:rPr lang="es-MX" b="1" smtClean="0">
                <a:solidFill>
                  <a:srgbClr val="FFFF00"/>
                </a:solidFill>
              </a:rPr>
              <a:t>assessment</a:t>
            </a:r>
            <a:endParaRPr lang="es-MX" b="1" dirty="0" smtClean="0">
              <a:solidFill>
                <a:srgbClr val="FFFF00"/>
              </a:solidFill>
            </a:endParaRP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2348880"/>
            <a:ext cx="748883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q"/>
              <a:tabLst/>
              <a:defRPr/>
            </a:pPr>
            <a:r>
              <a:rPr lang="en-GB" sz="2400" b="1" dirty="0" smtClean="0">
                <a:solidFill>
                  <a:srgbClr val="FF0000"/>
                </a:solidFill>
              </a:rPr>
              <a:t>Enhance the descriptive power of </a:t>
            </a:r>
            <a:r>
              <a:rPr lang="en-US" sz="2400" b="1" dirty="0" smtClean="0">
                <a:solidFill>
                  <a:srgbClr val="FF0000"/>
                </a:solidFill>
              </a:rPr>
              <a:t>cognitive assessments in reading, mathematics and science, particularly with regards to students performing below baseline proficiency levels in PISA</a:t>
            </a:r>
            <a:r>
              <a:rPr lang="en-US" sz="2400" dirty="0" smtClean="0"/>
              <a:t>. </a:t>
            </a:r>
            <a:endParaRPr lang="en-GB" sz="2400" dirty="0" smtClean="0"/>
          </a:p>
          <a:p>
            <a:pPr marL="536575" marR="0" lvl="0" indent="-536575" algn="l" defTabSz="914400" rtl="0" eaLnBrk="1" fontAlgn="auto" latinLnBrk="0" hangingPunct="1">
              <a:lnSpc>
                <a:spcPct val="114000"/>
              </a:lnSpc>
              <a:spcBef>
                <a:spcPct val="20000"/>
              </a:spcBef>
              <a:spcAft>
                <a:spcPts val="0"/>
              </a:spcAft>
              <a:buClrTx/>
              <a:buSzTx/>
              <a:tabLst/>
              <a:defRPr/>
            </a:pPr>
            <a:endParaRPr lang="en-GB" sz="2400" b="1" dirty="0" smtClean="0">
              <a:solidFill>
                <a:srgbClr val="FF0000"/>
              </a:solidFill>
            </a:endParaRP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What will PISA for Development seek to do?</a:t>
            </a:r>
            <a:endParaRPr lang="en-GB" sz="2400" b="1" dirty="0">
              <a:solidFill>
                <a:srgbClr val="000000"/>
              </a:solidFill>
            </a:endParaRPr>
          </a:p>
        </p:txBody>
      </p:sp>
      <p:sp>
        <p:nvSpPr>
          <p:cNvPr id="7" name="TextBox 6"/>
          <p:cNvSpPr txBox="1"/>
          <p:nvPr/>
        </p:nvSpPr>
        <p:spPr>
          <a:xfrm>
            <a:off x="539552" y="1506270"/>
            <a:ext cx="6912768"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Technical Strand of Work for Output 2</a:t>
            </a:r>
            <a:endParaRPr lang="en-US" b="1" dirty="0" smtClean="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Cognitive instruments</a:t>
            </a:r>
            <a:endParaRPr lang="en-GB" sz="2400" b="1" dirty="0">
              <a:solidFill>
                <a:srgbClr val="000000"/>
              </a:solidFill>
            </a:endParaRPr>
          </a:p>
        </p:txBody>
      </p:sp>
      <p:sp>
        <p:nvSpPr>
          <p:cNvPr id="6" name="Slide Number Placeholder 5"/>
          <p:cNvSpPr>
            <a:spLocks noGrp="1"/>
          </p:cNvSpPr>
          <p:nvPr>
            <p:ph type="sldNum" sz="quarter" idx="4"/>
          </p:nvPr>
        </p:nvSpPr>
        <p:spPr>
          <a:xfrm>
            <a:off x="8640000" y="5476082"/>
            <a:ext cx="342000" cy="244800"/>
          </a:xfrm>
        </p:spPr>
        <p:txBody>
          <a:bodyPr/>
          <a:lstStyle/>
          <a:p>
            <a:fld id="{85B40F36-E8C4-4DF3-A1E6-9A175CF93E0E}" type="slidenum">
              <a:rPr lang="en-US" smtClean="0"/>
              <a:pPr/>
              <a:t>2</a:t>
            </a:fld>
            <a:endParaRPr lang="en-US" dirty="0"/>
          </a:p>
        </p:txBody>
      </p:sp>
      <p:sp>
        <p:nvSpPr>
          <p:cNvPr id="7" name="TextBox 6"/>
          <p:cNvSpPr txBox="1"/>
          <p:nvPr/>
        </p:nvSpPr>
        <p:spPr>
          <a:xfrm>
            <a:off x="827584" y="1988840"/>
            <a:ext cx="7229872" cy="3539430"/>
          </a:xfrm>
          <a:prstGeom prst="rect">
            <a:avLst/>
          </a:prstGeom>
          <a:noFill/>
        </p:spPr>
        <p:txBody>
          <a:bodyPr wrap="square" rtlCol="0">
            <a:spAutoFit/>
          </a:bodyPr>
          <a:lstStyle/>
          <a:p>
            <a:pPr marL="628650" lvl="0" indent="-628650">
              <a:spcBef>
                <a:spcPts val="1800"/>
              </a:spcBef>
              <a:spcAft>
                <a:spcPts val="600"/>
              </a:spcAft>
              <a:buFont typeface="Wingdings" pitchFamily="2" charset="2"/>
              <a:buChar char="q"/>
            </a:pPr>
            <a:r>
              <a:rPr lang="en-GB" sz="2400" b="1" dirty="0" smtClean="0">
                <a:solidFill>
                  <a:srgbClr val="000000"/>
                </a:solidFill>
              </a:rPr>
              <a:t>What does </a:t>
            </a:r>
            <a:r>
              <a:rPr lang="en-GB" sz="2400" b="1" dirty="0" smtClean="0">
                <a:solidFill>
                  <a:srgbClr val="FF0000"/>
                </a:solidFill>
              </a:rPr>
              <a:t>PISA</a:t>
            </a:r>
            <a:r>
              <a:rPr lang="en-GB" sz="2400" b="1" dirty="0" smtClean="0">
                <a:solidFill>
                  <a:srgbClr val="000000"/>
                </a:solidFill>
              </a:rPr>
              <a:t> assess?</a:t>
            </a:r>
          </a:p>
          <a:p>
            <a:pPr marL="628650" lvl="0" indent="-628650">
              <a:spcBef>
                <a:spcPts val="1800"/>
              </a:spcBef>
              <a:spcAft>
                <a:spcPts val="600"/>
              </a:spcAft>
              <a:buFont typeface="Wingdings" pitchFamily="2" charset="2"/>
              <a:buChar char="q"/>
            </a:pPr>
            <a:r>
              <a:rPr lang="en-GB" sz="2400" b="1" dirty="0" smtClean="0">
                <a:solidFill>
                  <a:srgbClr val="000000"/>
                </a:solidFill>
              </a:rPr>
              <a:t>How is </a:t>
            </a:r>
            <a:r>
              <a:rPr lang="en-GB" sz="2400" b="1" dirty="0" smtClean="0">
                <a:solidFill>
                  <a:srgbClr val="FF0000"/>
                </a:solidFill>
              </a:rPr>
              <a:t>PISA</a:t>
            </a:r>
            <a:r>
              <a:rPr lang="en-GB" sz="2400" b="1" dirty="0" smtClean="0">
                <a:solidFill>
                  <a:srgbClr val="000000"/>
                </a:solidFill>
              </a:rPr>
              <a:t> designed and conducted? </a:t>
            </a:r>
          </a:p>
          <a:p>
            <a:pPr marL="628650" lvl="0" indent="-628650">
              <a:spcBef>
                <a:spcPts val="1800"/>
              </a:spcBef>
              <a:spcAft>
                <a:spcPts val="600"/>
              </a:spcAft>
              <a:buFont typeface="Wingdings" pitchFamily="2" charset="2"/>
              <a:buChar char="q"/>
            </a:pPr>
            <a:r>
              <a:rPr lang="en-GB" sz="2400" b="1" dirty="0" smtClean="0">
                <a:solidFill>
                  <a:srgbClr val="000000"/>
                </a:solidFill>
              </a:rPr>
              <a:t>How is the </a:t>
            </a:r>
            <a:r>
              <a:rPr lang="en-GB" sz="2400" b="1" dirty="0" smtClean="0">
                <a:solidFill>
                  <a:srgbClr val="FF0000"/>
                </a:solidFill>
              </a:rPr>
              <a:t>assessment</a:t>
            </a:r>
            <a:r>
              <a:rPr lang="en-GB" sz="2400" b="1" dirty="0" smtClean="0">
                <a:solidFill>
                  <a:srgbClr val="000000"/>
                </a:solidFill>
              </a:rPr>
              <a:t> developed?</a:t>
            </a:r>
          </a:p>
          <a:p>
            <a:pPr marL="628650" lvl="0" indent="-628650">
              <a:spcBef>
                <a:spcPts val="1800"/>
              </a:spcBef>
              <a:spcAft>
                <a:spcPts val="600"/>
              </a:spcAft>
              <a:buFont typeface="Wingdings" pitchFamily="2" charset="2"/>
              <a:buChar char="q"/>
            </a:pPr>
            <a:r>
              <a:rPr lang="en-GB" sz="2400" b="1" dirty="0" smtClean="0">
                <a:solidFill>
                  <a:srgbClr val="000000"/>
                </a:solidFill>
              </a:rPr>
              <a:t>What will </a:t>
            </a:r>
            <a:r>
              <a:rPr lang="en-GB" sz="2400" b="1" dirty="0" smtClean="0">
                <a:solidFill>
                  <a:srgbClr val="FF0000"/>
                </a:solidFill>
              </a:rPr>
              <a:t>PISA for Development </a:t>
            </a:r>
            <a:r>
              <a:rPr lang="en-GB" sz="2400" b="1" dirty="0" smtClean="0">
                <a:solidFill>
                  <a:srgbClr val="000000"/>
                </a:solidFill>
              </a:rPr>
              <a:t>seek to accomplish?</a:t>
            </a:r>
          </a:p>
          <a:p>
            <a:pPr marL="628650" lvl="0" indent="-628650">
              <a:spcBef>
                <a:spcPts val="1800"/>
              </a:spcBef>
              <a:spcAft>
                <a:spcPts val="600"/>
              </a:spcAft>
              <a:buFont typeface="Wingdings" pitchFamily="2" charset="2"/>
              <a:buChar char="q"/>
            </a:pPr>
            <a:r>
              <a:rPr lang="en-GB" sz="2400" b="1" dirty="0" smtClean="0">
                <a:solidFill>
                  <a:srgbClr val="000000"/>
                </a:solidFill>
              </a:rPr>
              <a:t>Questions for discussion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7992888"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solidFill>
                  <a:srgbClr val="000000"/>
                </a:solidFill>
              </a:rPr>
              <a:t>Review the available pool of PISA test items</a:t>
            </a:r>
            <a:endParaRPr lang="en-GB" sz="2400" dirty="0" smtClean="0">
              <a:solidFill>
                <a:srgbClr val="000000"/>
              </a:solidFill>
            </a:endParaRPr>
          </a:p>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solidFill>
                  <a:srgbClr val="000000"/>
                </a:solidFill>
              </a:rPr>
              <a:t>Identify a selection of appropriate items </a:t>
            </a:r>
            <a:r>
              <a:rPr lang="en-GB" sz="2400" dirty="0" smtClean="0">
                <a:solidFill>
                  <a:srgbClr val="000000"/>
                </a:solidFill>
              </a:rPr>
              <a:t>(i.e. test-targeting) and construct booklets accordingly</a:t>
            </a:r>
          </a:p>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solidFill>
                  <a:srgbClr val="000000"/>
                </a:solidFill>
              </a:rPr>
              <a:t>Obtain input and advice from experts </a:t>
            </a:r>
            <a:r>
              <a:rPr lang="en-GB" sz="2400" dirty="0" smtClean="0">
                <a:solidFill>
                  <a:srgbClr val="000000"/>
                </a:solidFill>
              </a:rPr>
              <a:t>on test-targeting and balanced booklet designs </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b="1" dirty="0" smtClean="0">
                <a:solidFill>
                  <a:srgbClr val="000000"/>
                </a:solidFill>
              </a:rPr>
              <a:t>Obtain input and comments from participating countries </a:t>
            </a:r>
            <a:r>
              <a:rPr lang="en-GB" sz="2400" dirty="0" smtClean="0">
                <a:solidFill>
                  <a:srgbClr val="000000"/>
                </a:solidFill>
              </a:rPr>
              <a:t>regarding item selection</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b="1" dirty="0" smtClean="0">
                <a:solidFill>
                  <a:srgbClr val="000000"/>
                </a:solidFill>
              </a:rPr>
              <a:t>Draw on existing work </a:t>
            </a:r>
            <a:r>
              <a:rPr lang="en-GB" sz="2400" dirty="0" smtClean="0">
                <a:solidFill>
                  <a:srgbClr val="000000"/>
                </a:solidFill>
              </a:rPr>
              <a:t>and evidence from relevant studies</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b="1" dirty="0" smtClean="0">
                <a:solidFill>
                  <a:srgbClr val="000000"/>
                </a:solidFill>
              </a:rPr>
              <a:t>Test and validate item selection </a:t>
            </a:r>
            <a:r>
              <a:rPr lang="en-GB" sz="2400" dirty="0" smtClean="0">
                <a:solidFill>
                  <a:srgbClr val="000000"/>
                </a:solidFill>
              </a:rPr>
              <a:t>and booklet design </a:t>
            </a:r>
          </a:p>
          <a:p>
            <a:pPr marL="536575" marR="0" lvl="0" indent="-536575" algn="l" defTabSz="914400" rtl="0" eaLnBrk="1" fontAlgn="auto" latinLnBrk="0" hangingPunct="1">
              <a:lnSpc>
                <a:spcPct val="114000"/>
              </a:lnSpc>
              <a:spcBef>
                <a:spcPct val="20000"/>
              </a:spcBef>
              <a:spcAft>
                <a:spcPts val="0"/>
              </a:spcAft>
              <a:buClrTx/>
              <a:buSzTx/>
              <a:tabLst/>
              <a:defRPr/>
            </a:pPr>
            <a:endParaRPr lang="en-GB" sz="2400" b="1" dirty="0" smtClean="0">
              <a:solidFill>
                <a:srgbClr val="000000"/>
              </a:solidFill>
            </a:endParaRP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will we do this?</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dirty="0" smtClean="0">
                <a:solidFill>
                  <a:srgbClr val="000000"/>
                </a:solidFill>
              </a:rPr>
              <a:t>Are the intentions and rationale of this strand of work clear and understood?</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What do you </a:t>
            </a:r>
            <a:r>
              <a:rPr lang="en-GB" sz="2400" smtClean="0">
                <a:solidFill>
                  <a:srgbClr val="000000"/>
                </a:solidFill>
              </a:rPr>
              <a:t>see </a:t>
            </a:r>
            <a:r>
              <a:rPr lang="en-GB" sz="2400" smtClean="0">
                <a:solidFill>
                  <a:srgbClr val="000000"/>
                </a:solidFill>
              </a:rPr>
              <a:t>as the </a:t>
            </a:r>
            <a:r>
              <a:rPr lang="en-GB" sz="2400" dirty="0" smtClean="0">
                <a:solidFill>
                  <a:srgbClr val="000000"/>
                </a:solidFill>
              </a:rPr>
              <a:t>largest hurdle to overcome?</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What existing studies, evidence and lessons should contribute to this strand of work?</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Questions for discussion</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2400" dirty="0" smtClean="0">
                <a:solidFill>
                  <a:srgbClr val="FFFF00"/>
                </a:solidFill>
              </a:rPr>
              <a:t>Technical Strand 2:</a:t>
            </a:r>
          </a:p>
          <a:p>
            <a:pPr algn="ctr">
              <a:defRPr/>
            </a:pPr>
            <a:r>
              <a:rPr lang="en-GB" sz="3600" b="1" dirty="0" smtClean="0">
                <a:solidFill>
                  <a:srgbClr val="FFFF00"/>
                </a:solidFill>
              </a:rPr>
              <a:t>Cognitive instruments </a:t>
            </a:r>
          </a:p>
          <a:p>
            <a:pPr algn="ctr">
              <a:defRPr/>
            </a:pPr>
            <a:endParaRPr lang="es-MX" b="1" dirty="0" smtClean="0">
              <a:solidFill>
                <a:srgbClr val="FFFF00"/>
              </a:solidFill>
            </a:endParaRP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What does PISA assess?</a:t>
            </a:r>
            <a:endParaRPr lang="en-GB" sz="2400" b="1" dirty="0">
              <a:solidFill>
                <a:srgbClr val="000000"/>
              </a:solidFill>
            </a:endParaRPr>
          </a:p>
        </p:txBody>
      </p:sp>
      <p:sp>
        <p:nvSpPr>
          <p:cNvPr id="46" name="Rectangle 3"/>
          <p:cNvSpPr txBox="1">
            <a:spLocks/>
          </p:cNvSpPr>
          <p:nvPr/>
        </p:nvSpPr>
        <p:spPr>
          <a:xfrm>
            <a:off x="467544" y="1556792"/>
            <a:ext cx="8208912" cy="23762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t>PISA is a combination of </a:t>
            </a:r>
            <a:r>
              <a:rPr lang="en-GB" sz="2400" b="1" i="1" dirty="0" smtClean="0">
                <a:solidFill>
                  <a:srgbClr val="FF0000"/>
                </a:solidFill>
              </a:rPr>
              <a:t>cognitive</a:t>
            </a:r>
            <a:r>
              <a:rPr lang="en-GB" sz="2400" b="1" dirty="0" smtClean="0"/>
              <a:t> </a:t>
            </a:r>
            <a:r>
              <a:rPr lang="en-GB" sz="2400" b="1" i="1" dirty="0" smtClean="0">
                <a:solidFill>
                  <a:srgbClr val="FF0000"/>
                </a:solidFill>
              </a:rPr>
              <a:t>test questions </a:t>
            </a:r>
            <a:r>
              <a:rPr lang="en-GB" sz="2400" b="1" dirty="0" smtClean="0"/>
              <a:t>and</a:t>
            </a:r>
            <a:r>
              <a:rPr lang="en-GB" sz="2400" dirty="0" smtClean="0"/>
              <a:t> </a:t>
            </a:r>
            <a:r>
              <a:rPr lang="en-GB" sz="2400" b="1" i="1" dirty="0" smtClean="0">
                <a:solidFill>
                  <a:srgbClr val="FF0000"/>
                </a:solidFill>
              </a:rPr>
              <a:t>contextual</a:t>
            </a:r>
            <a:r>
              <a:rPr lang="en-GB" sz="2400" b="1" dirty="0" smtClean="0"/>
              <a:t> instruments</a:t>
            </a:r>
          </a:p>
          <a:p>
            <a:pPr marL="536575" indent="-536575">
              <a:lnSpc>
                <a:spcPct val="114000"/>
              </a:lnSpc>
              <a:spcBef>
                <a:spcPts val="1200"/>
              </a:spcBef>
              <a:buFont typeface="Wingdings" pitchFamily="2" charset="2"/>
              <a:buChar char="ü"/>
              <a:defRPr/>
            </a:pPr>
            <a:r>
              <a:rPr lang="en-GB" sz="2400" dirty="0" smtClean="0">
                <a:sym typeface="Wingdings" pitchFamily="2" charset="2"/>
              </a:rPr>
              <a:t>It aims to assess </a:t>
            </a:r>
            <a:r>
              <a:rPr lang="en-GB" sz="2400" b="1" dirty="0" smtClean="0">
                <a:solidFill>
                  <a:srgbClr val="FF0000"/>
                </a:solidFill>
                <a:sym typeface="Wingdings" pitchFamily="2" charset="2"/>
              </a:rPr>
              <a:t>cognitive</a:t>
            </a:r>
            <a:r>
              <a:rPr lang="en-GB" sz="2400" dirty="0" smtClean="0">
                <a:sym typeface="Wingdings" pitchFamily="2" charset="2"/>
              </a:rPr>
              <a:t> and </a:t>
            </a:r>
            <a:r>
              <a:rPr lang="en-GB" sz="2400" b="1" dirty="0" smtClean="0">
                <a:solidFill>
                  <a:srgbClr val="FF0000"/>
                </a:solidFill>
                <a:sym typeface="Wingdings" pitchFamily="2" charset="2"/>
              </a:rPr>
              <a:t>non-cognitive</a:t>
            </a:r>
            <a:r>
              <a:rPr lang="en-GB" sz="2400" dirty="0" smtClean="0">
                <a:sym typeface="Wingdings" pitchFamily="2" charset="2"/>
              </a:rPr>
              <a:t> </a:t>
            </a:r>
            <a:r>
              <a:rPr lang="en-GB" sz="2400" b="1" dirty="0" smtClean="0">
                <a:sym typeface="Wingdings" pitchFamily="2" charset="2"/>
              </a:rPr>
              <a:t>student outcomes </a:t>
            </a:r>
            <a:r>
              <a:rPr lang="en-GB" sz="2400" dirty="0" smtClean="0">
                <a:sym typeface="Wingdings" pitchFamily="2" charset="2"/>
              </a:rPr>
              <a:t>(analytical framework)</a:t>
            </a:r>
          </a:p>
        </p:txBody>
      </p:sp>
      <p:sp>
        <p:nvSpPr>
          <p:cNvPr id="47" name="Rectangle 46"/>
          <p:cNvSpPr/>
          <p:nvPr/>
        </p:nvSpPr>
        <p:spPr>
          <a:xfrm>
            <a:off x="0" y="1412776"/>
            <a:ext cx="9144000" cy="544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p:cNvGrpSpPr/>
          <p:nvPr/>
        </p:nvGrpSpPr>
        <p:grpSpPr>
          <a:xfrm>
            <a:off x="0" y="1340768"/>
            <a:ext cx="9161462" cy="5459908"/>
            <a:chOff x="0" y="1412776"/>
            <a:chExt cx="9161462" cy="5459908"/>
          </a:xfrm>
        </p:grpSpPr>
        <p:sp>
          <p:nvSpPr>
            <p:cNvPr id="7" name="Rectangle 3"/>
            <p:cNvSpPr txBox="1">
              <a:spLocks/>
            </p:cNvSpPr>
            <p:nvPr/>
          </p:nvSpPr>
          <p:spPr>
            <a:xfrm>
              <a:off x="467544" y="1556792"/>
              <a:ext cx="8208912" cy="23762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t>PISA is a combination of a </a:t>
              </a:r>
              <a:r>
                <a:rPr lang="en-GB" sz="2400" b="1" i="1" dirty="0" smtClean="0">
                  <a:solidFill>
                    <a:srgbClr val="FF0000"/>
                  </a:solidFill>
                </a:rPr>
                <a:t>cognitive</a:t>
              </a:r>
              <a:r>
                <a:rPr lang="en-GB" sz="2400" b="1" dirty="0" smtClean="0"/>
                <a:t> </a:t>
              </a:r>
              <a:r>
                <a:rPr lang="en-GB" sz="2400" b="1" i="1" dirty="0" smtClean="0">
                  <a:solidFill>
                    <a:srgbClr val="FF0000"/>
                  </a:solidFill>
                </a:rPr>
                <a:t>test </a:t>
              </a:r>
              <a:r>
                <a:rPr lang="en-GB" sz="2400" b="1" dirty="0" smtClean="0"/>
                <a:t>and</a:t>
              </a:r>
              <a:r>
                <a:rPr lang="en-GB" sz="2400" dirty="0" smtClean="0"/>
                <a:t> </a:t>
              </a:r>
              <a:r>
                <a:rPr lang="en-GB" sz="2400" b="1" i="1" dirty="0" smtClean="0">
                  <a:solidFill>
                    <a:srgbClr val="FF0000"/>
                  </a:solidFill>
                </a:rPr>
                <a:t>contextual</a:t>
              </a:r>
              <a:r>
                <a:rPr lang="en-GB" sz="2400" b="1" dirty="0" smtClean="0"/>
                <a:t> instruments</a:t>
              </a:r>
            </a:p>
            <a:p>
              <a:pPr marL="536575" indent="-536575">
                <a:lnSpc>
                  <a:spcPct val="114000"/>
                </a:lnSpc>
                <a:spcBef>
                  <a:spcPts val="1200"/>
                </a:spcBef>
                <a:buFont typeface="Wingdings" pitchFamily="2" charset="2"/>
                <a:buChar char="ü"/>
                <a:defRPr/>
              </a:pPr>
              <a:r>
                <a:rPr lang="en-GB" sz="2400" dirty="0" smtClean="0">
                  <a:sym typeface="Wingdings" pitchFamily="2" charset="2"/>
                </a:rPr>
                <a:t>It aims to assess </a:t>
              </a:r>
              <a:r>
                <a:rPr lang="en-GB" sz="2400" b="1" dirty="0" smtClean="0">
                  <a:solidFill>
                    <a:srgbClr val="FF0000"/>
                  </a:solidFill>
                  <a:sym typeface="Wingdings" pitchFamily="2" charset="2"/>
                </a:rPr>
                <a:t>cognitive</a:t>
              </a:r>
              <a:r>
                <a:rPr lang="en-GB" sz="2400" dirty="0" smtClean="0">
                  <a:sym typeface="Wingdings" pitchFamily="2" charset="2"/>
                </a:rPr>
                <a:t> and </a:t>
              </a:r>
              <a:r>
                <a:rPr lang="en-GB" sz="2400" b="1" dirty="0" smtClean="0">
                  <a:solidFill>
                    <a:srgbClr val="FF0000"/>
                  </a:solidFill>
                  <a:sym typeface="Wingdings" pitchFamily="2" charset="2"/>
                </a:rPr>
                <a:t>non-cognitive</a:t>
              </a:r>
              <a:r>
                <a:rPr lang="en-GB" sz="2400" dirty="0" smtClean="0">
                  <a:sym typeface="Wingdings" pitchFamily="2" charset="2"/>
                </a:rPr>
                <a:t> </a:t>
              </a:r>
              <a:r>
                <a:rPr lang="en-GB" sz="2400" b="1" dirty="0" smtClean="0">
                  <a:sym typeface="Wingdings" pitchFamily="2" charset="2"/>
                </a:rPr>
                <a:t>student outcomes </a:t>
              </a:r>
              <a:r>
                <a:rPr lang="en-GB" sz="2400" dirty="0" smtClean="0">
                  <a:sym typeface="Wingdings" pitchFamily="2" charset="2"/>
                </a:rPr>
                <a:t> analytical framework</a:t>
              </a:r>
            </a:p>
          </p:txBody>
        </p:sp>
        <p:sp>
          <p:nvSpPr>
            <p:cNvPr id="8" name="Rectangle 7"/>
            <p:cNvSpPr/>
            <p:nvPr/>
          </p:nvSpPr>
          <p:spPr>
            <a:xfrm>
              <a:off x="0" y="1484784"/>
              <a:ext cx="9144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Left Brace 9"/>
            <p:cNvSpPr/>
            <p:nvPr/>
          </p:nvSpPr>
          <p:spPr>
            <a:xfrm>
              <a:off x="539552" y="2852936"/>
              <a:ext cx="504056" cy="4005064"/>
            </a:xfrm>
            <a:prstGeom prst="leftBrace">
              <a:avLst>
                <a:gd name="adj1" fmla="val 24825"/>
                <a:gd name="adj2" fmla="val 50000"/>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6" name="Rectangle 15"/>
            <p:cNvSpPr/>
            <p:nvPr/>
          </p:nvSpPr>
          <p:spPr>
            <a:xfrm>
              <a:off x="7524328" y="5157192"/>
              <a:ext cx="1619672"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 Box 76"/>
            <p:cNvSpPr txBox="1">
              <a:spLocks noChangeArrowheads="1"/>
            </p:cNvSpPr>
            <p:nvPr/>
          </p:nvSpPr>
          <p:spPr bwMode="auto">
            <a:xfrm>
              <a:off x="7380313" y="5882084"/>
              <a:ext cx="1584175"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National educ., social and economic context</a:t>
              </a:r>
            </a:p>
          </p:txBody>
        </p:sp>
        <p:sp>
          <p:nvSpPr>
            <p:cNvPr id="18" name="Text Box 79"/>
            <p:cNvSpPr txBox="1">
              <a:spLocks noChangeArrowheads="1"/>
            </p:cNvSpPr>
            <p:nvPr/>
          </p:nvSpPr>
          <p:spPr bwMode="auto">
            <a:xfrm>
              <a:off x="5067300" y="5883671"/>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Structures, resource allocation</a:t>
              </a:r>
              <a:br>
                <a:rPr lang="en-GB" sz="1400" b="1" dirty="0" smtClean="0">
                  <a:solidFill>
                    <a:schemeClr val="accent1">
                      <a:lumMod val="50000"/>
                    </a:schemeClr>
                  </a:solidFill>
                </a:rPr>
              </a:br>
              <a:r>
                <a:rPr lang="en-GB" sz="1400" b="1" dirty="0" smtClean="0">
                  <a:solidFill>
                    <a:schemeClr val="accent1">
                      <a:lumMod val="50000"/>
                    </a:schemeClr>
                  </a:solidFill>
                </a:rPr>
                <a:t>and policies</a:t>
              </a:r>
            </a:p>
          </p:txBody>
        </p:sp>
        <p:sp>
          <p:nvSpPr>
            <p:cNvPr id="19" name="Text Box 80"/>
            <p:cNvSpPr txBox="1">
              <a:spLocks noChangeArrowheads="1"/>
            </p:cNvSpPr>
            <p:nvPr/>
          </p:nvSpPr>
          <p:spPr bwMode="auto">
            <a:xfrm>
              <a:off x="2998787" y="5882084"/>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Social &amp; economic outcomes of education</a:t>
              </a:r>
            </a:p>
          </p:txBody>
        </p:sp>
        <p:sp>
          <p:nvSpPr>
            <p:cNvPr id="20" name="Text Box 82"/>
            <p:cNvSpPr txBox="1">
              <a:spLocks noChangeArrowheads="1"/>
            </p:cNvSpPr>
            <p:nvPr/>
          </p:nvSpPr>
          <p:spPr bwMode="auto">
            <a:xfrm>
              <a:off x="7127875" y="486449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Community </a:t>
              </a:r>
              <a:br>
                <a:rPr lang="en-GB" sz="1400" b="1" dirty="0" smtClean="0">
                  <a:solidFill>
                    <a:schemeClr val="accent1">
                      <a:lumMod val="50000"/>
                    </a:schemeClr>
                  </a:solidFill>
                </a:rPr>
              </a:br>
              <a:r>
                <a:rPr lang="en-GB" sz="1400" b="1" dirty="0" smtClean="0">
                  <a:solidFill>
                    <a:schemeClr val="accent1">
                      <a:lumMod val="50000"/>
                    </a:schemeClr>
                  </a:solidFill>
                </a:rPr>
                <a:t>and school characteristics</a:t>
              </a:r>
            </a:p>
          </p:txBody>
        </p:sp>
        <p:sp>
          <p:nvSpPr>
            <p:cNvPr id="21" name="Text Box 83"/>
            <p:cNvSpPr txBox="1">
              <a:spLocks noChangeArrowheads="1"/>
            </p:cNvSpPr>
            <p:nvPr/>
          </p:nvSpPr>
          <p:spPr bwMode="auto">
            <a:xfrm>
              <a:off x="7115175" y="3859609"/>
              <a:ext cx="2033587"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Student learning, teacher working conditions</a:t>
              </a:r>
            </a:p>
          </p:txBody>
        </p:sp>
        <p:sp>
          <p:nvSpPr>
            <p:cNvPr id="22" name="Text Box 84"/>
            <p:cNvSpPr txBox="1">
              <a:spLocks noChangeArrowheads="1"/>
            </p:cNvSpPr>
            <p:nvPr/>
          </p:nvSpPr>
          <p:spPr bwMode="auto">
            <a:xfrm>
              <a:off x="7119937" y="2840434"/>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Socio-economic background of learners</a:t>
              </a:r>
            </a:p>
          </p:txBody>
        </p:sp>
        <p:sp>
          <p:nvSpPr>
            <p:cNvPr id="23" name="Text Box 85"/>
            <p:cNvSpPr txBox="1">
              <a:spLocks noChangeArrowheads="1"/>
            </p:cNvSpPr>
            <p:nvPr/>
          </p:nvSpPr>
          <p:spPr bwMode="auto">
            <a:xfrm>
              <a:off x="7127875"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ct val="50000"/>
                </a:spcBef>
              </a:pPr>
              <a:r>
                <a:rPr lang="en-GB" sz="2200" dirty="0" smtClean="0">
                  <a:solidFill>
                    <a:schemeClr val="bg1"/>
                  </a:solidFill>
                </a:rPr>
                <a:t>Antecedents</a:t>
              </a:r>
              <a:r>
                <a:rPr lang="en-GB" sz="2400" dirty="0" smtClean="0">
                  <a:solidFill>
                    <a:schemeClr val="bg1"/>
                  </a:solidFill>
                </a:rPr>
                <a:t/>
              </a:r>
              <a:br>
                <a:rPr lang="en-GB" sz="2400" dirty="0" smtClean="0">
                  <a:solidFill>
                    <a:schemeClr val="bg1"/>
                  </a:solidFill>
                </a:rPr>
              </a:br>
              <a:r>
                <a:rPr lang="en-GB" sz="1400" dirty="0" smtClean="0">
                  <a:solidFill>
                    <a:schemeClr val="bg1"/>
                  </a:solidFill>
                </a:rPr>
                <a:t>contextualise or constrained policy</a:t>
              </a:r>
            </a:p>
          </p:txBody>
        </p:sp>
        <p:sp>
          <p:nvSpPr>
            <p:cNvPr id="24" name="Text Box 87"/>
            <p:cNvSpPr txBox="1">
              <a:spLocks noChangeArrowheads="1"/>
            </p:cNvSpPr>
            <p:nvPr/>
          </p:nvSpPr>
          <p:spPr bwMode="auto">
            <a:xfrm>
              <a:off x="5064125" y="4861321"/>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The learning environment at school</a:t>
              </a:r>
            </a:p>
          </p:txBody>
        </p:sp>
        <p:sp>
          <p:nvSpPr>
            <p:cNvPr id="25" name="Text Box 88"/>
            <p:cNvSpPr txBox="1">
              <a:spLocks noChangeArrowheads="1"/>
            </p:cNvSpPr>
            <p:nvPr/>
          </p:nvSpPr>
          <p:spPr bwMode="auto">
            <a:xfrm>
              <a:off x="5067300" y="386119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Teaching, learning practices and classroom climate</a:t>
              </a:r>
            </a:p>
          </p:txBody>
        </p:sp>
        <p:sp>
          <p:nvSpPr>
            <p:cNvPr id="26" name="Text Box 89"/>
            <p:cNvSpPr txBox="1">
              <a:spLocks noChangeArrowheads="1"/>
            </p:cNvSpPr>
            <p:nvPr/>
          </p:nvSpPr>
          <p:spPr bwMode="auto">
            <a:xfrm>
              <a:off x="5067300" y="283884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Individual attitudes, engagement and behaviour</a:t>
              </a:r>
            </a:p>
          </p:txBody>
        </p:sp>
        <p:sp>
          <p:nvSpPr>
            <p:cNvPr id="27" name="Text Box 90"/>
            <p:cNvSpPr txBox="1">
              <a:spLocks noChangeArrowheads="1"/>
            </p:cNvSpPr>
            <p:nvPr/>
          </p:nvSpPr>
          <p:spPr bwMode="auto">
            <a:xfrm>
              <a:off x="3000375" y="487084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Output and performance of institutions</a:t>
              </a:r>
            </a:p>
          </p:txBody>
        </p:sp>
        <p:sp>
          <p:nvSpPr>
            <p:cNvPr id="28" name="Text Box 91"/>
            <p:cNvSpPr txBox="1">
              <a:spLocks noChangeArrowheads="1"/>
            </p:cNvSpPr>
            <p:nvPr/>
          </p:nvSpPr>
          <p:spPr bwMode="auto">
            <a:xfrm>
              <a:off x="2998787" y="3859609"/>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Quality of instructional delivery</a:t>
              </a:r>
            </a:p>
          </p:txBody>
        </p:sp>
        <p:sp>
          <p:nvSpPr>
            <p:cNvPr id="29" name="Text Box 92"/>
            <p:cNvSpPr txBox="1">
              <a:spLocks noChangeArrowheads="1"/>
            </p:cNvSpPr>
            <p:nvPr/>
          </p:nvSpPr>
          <p:spPr bwMode="auto">
            <a:xfrm>
              <a:off x="3003550" y="2834084"/>
              <a:ext cx="2033587"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Quality and distribution of knowledge &amp; skills</a:t>
              </a:r>
            </a:p>
          </p:txBody>
        </p:sp>
        <p:sp>
          <p:nvSpPr>
            <p:cNvPr id="30" name="Text Box 93"/>
            <p:cNvSpPr txBox="1">
              <a:spLocks noChangeArrowheads="1"/>
            </p:cNvSpPr>
            <p:nvPr/>
          </p:nvSpPr>
          <p:spPr bwMode="auto">
            <a:xfrm>
              <a:off x="5064125"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ct val="50000"/>
                </a:spcBef>
              </a:pPr>
              <a:r>
                <a:rPr lang="en-GB" sz="2200" dirty="0" smtClean="0">
                  <a:solidFill>
                    <a:schemeClr val="bg1"/>
                  </a:solidFill>
                </a:rPr>
                <a:t>Policy Levers</a:t>
              </a:r>
              <a:r>
                <a:rPr lang="en-GB" sz="2400" dirty="0" smtClean="0">
                  <a:solidFill>
                    <a:schemeClr val="bg1"/>
                  </a:solidFill>
                </a:rPr>
                <a:t/>
              </a:r>
              <a:br>
                <a:rPr lang="en-GB" sz="2400" dirty="0" smtClean="0">
                  <a:solidFill>
                    <a:schemeClr val="bg1"/>
                  </a:solidFill>
                </a:rPr>
              </a:br>
              <a:r>
                <a:rPr lang="en-GB" sz="1400" dirty="0" smtClean="0">
                  <a:solidFill>
                    <a:schemeClr val="bg1"/>
                  </a:solidFill>
                </a:rPr>
                <a:t>shape educational outcomes</a:t>
              </a:r>
            </a:p>
          </p:txBody>
        </p:sp>
        <p:sp>
          <p:nvSpPr>
            <p:cNvPr id="31" name="Text Box 94"/>
            <p:cNvSpPr txBox="1">
              <a:spLocks noChangeArrowheads="1"/>
            </p:cNvSpPr>
            <p:nvPr/>
          </p:nvSpPr>
          <p:spPr bwMode="auto">
            <a:xfrm>
              <a:off x="3016250"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ts val="3200"/>
                </a:spcBef>
              </a:pPr>
              <a:r>
                <a:rPr lang="en-GB" sz="2200" dirty="0" smtClean="0">
                  <a:solidFill>
                    <a:schemeClr val="bg1"/>
                  </a:solidFill>
                </a:rPr>
                <a:t>Outputs and Outcomes</a:t>
              </a:r>
              <a:r>
                <a:rPr lang="en-GB" sz="2400" dirty="0" smtClean="0">
                  <a:solidFill>
                    <a:schemeClr val="bg1"/>
                  </a:solidFill>
                </a:rPr>
                <a:t/>
              </a:r>
              <a:br>
                <a:rPr lang="en-GB" sz="2400" dirty="0" smtClean="0">
                  <a:solidFill>
                    <a:schemeClr val="bg1"/>
                  </a:solidFill>
                </a:rPr>
              </a:br>
              <a:r>
                <a:rPr lang="en-GB" sz="1400" dirty="0" smtClean="0">
                  <a:solidFill>
                    <a:schemeClr val="bg1"/>
                  </a:solidFill>
                </a:rPr>
                <a:t>impact of learning</a:t>
              </a:r>
            </a:p>
          </p:txBody>
        </p:sp>
        <p:sp>
          <p:nvSpPr>
            <p:cNvPr id="32" name="Text Box 97"/>
            <p:cNvSpPr txBox="1">
              <a:spLocks noChangeArrowheads="1"/>
            </p:cNvSpPr>
            <p:nvPr/>
          </p:nvSpPr>
          <p:spPr bwMode="auto">
            <a:xfrm>
              <a:off x="954087" y="2830909"/>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Individual learner</a:t>
              </a:r>
              <a:endParaRPr lang="en-GB" sz="2400" dirty="0" smtClean="0">
                <a:solidFill>
                  <a:schemeClr val="bg1"/>
                </a:solidFill>
              </a:endParaRPr>
            </a:p>
          </p:txBody>
        </p:sp>
        <p:sp>
          <p:nvSpPr>
            <p:cNvPr id="33" name="Text Box 96"/>
            <p:cNvSpPr txBox="1">
              <a:spLocks noChangeArrowheads="1"/>
            </p:cNvSpPr>
            <p:nvPr/>
          </p:nvSpPr>
          <p:spPr bwMode="auto">
            <a:xfrm>
              <a:off x="950912" y="3861196"/>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Instructional settings</a:t>
              </a:r>
              <a:endParaRPr lang="en-GB" sz="2400" dirty="0" smtClean="0">
                <a:solidFill>
                  <a:schemeClr val="bg1"/>
                </a:solidFill>
              </a:endParaRPr>
            </a:p>
          </p:txBody>
        </p:sp>
        <p:sp>
          <p:nvSpPr>
            <p:cNvPr id="34" name="Text Box 95"/>
            <p:cNvSpPr txBox="1">
              <a:spLocks noChangeArrowheads="1"/>
            </p:cNvSpPr>
            <p:nvPr/>
          </p:nvSpPr>
          <p:spPr bwMode="auto">
            <a:xfrm>
              <a:off x="938212" y="4877196"/>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Schools        </a:t>
              </a:r>
              <a:r>
                <a:rPr lang="en-GB" sz="1600" i="1" dirty="0" smtClean="0">
                  <a:solidFill>
                    <a:schemeClr val="bg1"/>
                  </a:solidFill>
                </a:rPr>
                <a:t>(other institutions)</a:t>
              </a:r>
            </a:p>
          </p:txBody>
        </p:sp>
        <p:sp>
          <p:nvSpPr>
            <p:cNvPr id="35" name="Text Box 81"/>
            <p:cNvSpPr txBox="1">
              <a:spLocks noChangeArrowheads="1"/>
            </p:cNvSpPr>
            <p:nvPr/>
          </p:nvSpPr>
          <p:spPr bwMode="auto">
            <a:xfrm>
              <a:off x="949325" y="5883671"/>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Country or system</a:t>
              </a:r>
              <a:endParaRPr lang="en-GB" sz="2400" dirty="0" smtClean="0">
                <a:solidFill>
                  <a:schemeClr val="bg1"/>
                </a:solidFill>
              </a:endParaRPr>
            </a:p>
          </p:txBody>
        </p:sp>
        <p:sp>
          <p:nvSpPr>
            <p:cNvPr id="36" name="Rectangle 35"/>
            <p:cNvSpPr/>
            <p:nvPr/>
          </p:nvSpPr>
          <p:spPr>
            <a:xfrm rot="16200000">
              <a:off x="-1597124" y="4701579"/>
              <a:ext cx="4005066" cy="307777"/>
            </a:xfrm>
            <a:prstGeom prst="rect">
              <a:avLst/>
            </a:prstGeom>
          </p:spPr>
          <p:txBody>
            <a:bodyPr wrap="square">
              <a:spAutoFit/>
            </a:bodyPr>
            <a:lstStyle/>
            <a:p>
              <a:pPr algn="ctr"/>
              <a:r>
                <a:rPr lang="en-GB" sz="1400" b="1" dirty="0" smtClean="0">
                  <a:solidFill>
                    <a:schemeClr val="tx2"/>
                  </a:solidFill>
                </a:rPr>
                <a:t>Levels of an education system</a:t>
              </a:r>
              <a:endParaRPr lang="en-GB" sz="1400" b="1" dirty="0">
                <a:solidFill>
                  <a:schemeClr val="tx2"/>
                </a:solidFill>
              </a:endParaRPr>
            </a:p>
          </p:txBody>
        </p:sp>
        <p:sp>
          <p:nvSpPr>
            <p:cNvPr id="37" name="Rectangle 36"/>
            <p:cNvSpPr/>
            <p:nvPr/>
          </p:nvSpPr>
          <p:spPr>
            <a:xfrm>
              <a:off x="3203848" y="1412776"/>
              <a:ext cx="5760640" cy="307777"/>
            </a:xfrm>
            <a:prstGeom prst="rect">
              <a:avLst/>
            </a:prstGeom>
          </p:spPr>
          <p:txBody>
            <a:bodyPr wrap="square">
              <a:spAutoFit/>
            </a:bodyPr>
            <a:lstStyle/>
            <a:p>
              <a:pPr algn="ctr"/>
              <a:r>
                <a:rPr lang="en-GB" sz="1400" b="1" dirty="0" smtClean="0">
                  <a:solidFill>
                    <a:schemeClr val="tx2"/>
                  </a:solidFill>
                </a:rPr>
                <a:t>Domains</a:t>
              </a:r>
              <a:endParaRPr lang="en-GB" sz="1400" b="1" dirty="0">
                <a:solidFill>
                  <a:schemeClr val="tx2"/>
                </a:solidFill>
              </a:endParaRPr>
            </a:p>
          </p:txBody>
        </p:sp>
      </p:grpSp>
      <p:sp>
        <p:nvSpPr>
          <p:cNvPr id="9" name="Rectangle 8"/>
          <p:cNvSpPr/>
          <p:nvPr/>
        </p:nvSpPr>
        <p:spPr>
          <a:xfrm>
            <a:off x="323528" y="1628800"/>
            <a:ext cx="2232248" cy="954107"/>
          </a:xfrm>
          <a:prstGeom prst="rect">
            <a:avLst/>
          </a:prstGeom>
        </p:spPr>
        <p:txBody>
          <a:bodyPr wrap="square">
            <a:spAutoFit/>
          </a:bodyPr>
          <a:lstStyle/>
          <a:p>
            <a:pPr algn="ctr"/>
            <a:r>
              <a:rPr lang="en-GB" sz="1400" b="1" i="1" dirty="0" smtClean="0">
                <a:solidFill>
                  <a:srgbClr val="000000"/>
                </a:solidFill>
              </a:rPr>
              <a:t>PISA Analytic Framework </a:t>
            </a:r>
            <a:r>
              <a:rPr lang="en-GB" sz="1400" b="1" i="1" dirty="0" smtClean="0">
                <a:solidFill>
                  <a:srgbClr val="FF0000"/>
                </a:solidFill>
              </a:rPr>
              <a:t>guides data collection and analysis</a:t>
            </a:r>
          </a:p>
        </p:txBody>
      </p:sp>
      <p:grpSp>
        <p:nvGrpSpPr>
          <p:cNvPr id="42" name="Group 41"/>
          <p:cNvGrpSpPr/>
          <p:nvPr/>
        </p:nvGrpSpPr>
        <p:grpSpPr>
          <a:xfrm>
            <a:off x="899592" y="1836712"/>
            <a:ext cx="8244408" cy="6020272"/>
            <a:chOff x="899592" y="1872208"/>
            <a:chExt cx="8244408" cy="6020272"/>
          </a:xfrm>
        </p:grpSpPr>
        <p:sp>
          <p:nvSpPr>
            <p:cNvPr id="43" name="Rectangle 42"/>
            <p:cNvSpPr/>
            <p:nvPr/>
          </p:nvSpPr>
          <p:spPr>
            <a:xfrm>
              <a:off x="5076056" y="1872208"/>
              <a:ext cx="4067944" cy="5013176"/>
            </a:xfrm>
            <a:prstGeom prst="rect">
              <a:avLst/>
            </a:prstGeom>
            <a:solidFill>
              <a:schemeClr val="tx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rot="5400000">
              <a:off x="953852" y="3770276"/>
              <a:ext cx="4067944" cy="4176464"/>
            </a:xfrm>
            <a:prstGeom prst="rect">
              <a:avLst/>
            </a:prstGeom>
            <a:solidFill>
              <a:schemeClr val="tx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1" name="Rectangle 50"/>
          <p:cNvSpPr/>
          <p:nvPr/>
        </p:nvSpPr>
        <p:spPr>
          <a:xfrm>
            <a:off x="766834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Rectangle 51"/>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52"/>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20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2000"/>
                                        <p:tgtEl>
                                          <p:spTgt spid="4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20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What does PISA assess?</a:t>
            </a:r>
            <a:endParaRPr lang="en-GB" sz="2400" b="1" dirty="0">
              <a:solidFill>
                <a:srgbClr val="000000"/>
              </a:solidFill>
            </a:endParaRPr>
          </a:p>
        </p:txBody>
      </p:sp>
      <p:sp>
        <p:nvSpPr>
          <p:cNvPr id="7" name="Rectangle 3"/>
          <p:cNvSpPr txBox="1">
            <a:spLocks/>
          </p:cNvSpPr>
          <p:nvPr/>
        </p:nvSpPr>
        <p:spPr>
          <a:xfrm>
            <a:off x="467544" y="1556792"/>
            <a:ext cx="8208912" cy="2376264"/>
          </a:xfrm>
          <a:prstGeom prst="rect">
            <a:avLst/>
          </a:prstGeom>
        </p:spPr>
        <p:txBody>
          <a:bodyPr vert="horz" lIns="91440" tIns="45720" rIns="91440" bIns="45720" rtlCol="0">
            <a:noAutofit/>
          </a:bodyPr>
          <a:lstStyle/>
          <a:p>
            <a:pPr marL="536575" indent="-536575">
              <a:lnSpc>
                <a:spcPct val="114000"/>
              </a:lnSpc>
              <a:spcBef>
                <a:spcPts val="1200"/>
              </a:spcBef>
              <a:buFont typeface="Wingdings" pitchFamily="2" charset="2"/>
              <a:buChar char="ü"/>
              <a:defRPr/>
            </a:pPr>
            <a:r>
              <a:rPr lang="en-GB" sz="2400" b="1" dirty="0" smtClean="0">
                <a:sym typeface="Wingdings" pitchFamily="2" charset="2"/>
              </a:rPr>
              <a:t>Core assessment of </a:t>
            </a:r>
            <a:r>
              <a:rPr lang="en-GB" sz="2400" b="1" dirty="0" smtClean="0">
                <a:solidFill>
                  <a:srgbClr val="000000"/>
                </a:solidFill>
                <a:sym typeface="Wingdings" pitchFamily="2" charset="2"/>
              </a:rPr>
              <a:t>content knowledge</a:t>
            </a:r>
            <a:r>
              <a:rPr lang="en-GB" sz="2400" b="1" dirty="0" smtClean="0">
                <a:sym typeface="Wingdings" pitchFamily="2" charset="2"/>
              </a:rPr>
              <a:t>, </a:t>
            </a:r>
            <a:r>
              <a:rPr lang="en-GB" sz="2400" b="1" dirty="0" smtClean="0">
                <a:solidFill>
                  <a:srgbClr val="000000"/>
                </a:solidFill>
                <a:sym typeface="Wingdings" pitchFamily="2" charset="2"/>
              </a:rPr>
              <a:t>competencies</a:t>
            </a:r>
            <a:r>
              <a:rPr lang="en-GB" sz="2400" b="1" dirty="0" smtClean="0">
                <a:sym typeface="Wingdings" pitchFamily="2" charset="2"/>
              </a:rPr>
              <a:t> and </a:t>
            </a:r>
            <a:r>
              <a:rPr lang="en-GB" sz="2400" b="1" dirty="0" smtClean="0">
                <a:solidFill>
                  <a:srgbClr val="000000"/>
                </a:solidFill>
                <a:sym typeface="Wingdings" pitchFamily="2" charset="2"/>
              </a:rPr>
              <a:t>skills</a:t>
            </a:r>
            <a:r>
              <a:rPr lang="en-GB" sz="2400" b="1" dirty="0" smtClean="0">
                <a:sym typeface="Wingdings" pitchFamily="2" charset="2"/>
              </a:rPr>
              <a:t> in</a:t>
            </a:r>
          </a:p>
        </p:txBody>
      </p:sp>
      <p:sp>
        <p:nvSpPr>
          <p:cNvPr id="12" name="Rectangle 11"/>
          <p:cNvSpPr/>
          <p:nvPr/>
        </p:nvSpPr>
        <p:spPr>
          <a:xfrm>
            <a:off x="-468560" y="3729813"/>
            <a:ext cx="9073008" cy="1355371"/>
          </a:xfrm>
          <a:prstGeom prst="rect">
            <a:avLst/>
          </a:prstGeom>
        </p:spPr>
        <p:txBody>
          <a:bodyPr wrap="square">
            <a:spAutoFit/>
          </a:bodyPr>
          <a:lstStyle/>
          <a:p>
            <a:pPr marL="1450975" lvl="2" indent="-536575">
              <a:lnSpc>
                <a:spcPct val="114000"/>
              </a:lnSpc>
              <a:spcBef>
                <a:spcPts val="1200"/>
              </a:spcBef>
              <a:buFont typeface="Wingdings" pitchFamily="2" charset="2"/>
              <a:buChar char="ü"/>
              <a:defRPr/>
            </a:pPr>
            <a:r>
              <a:rPr lang="en-GB" sz="2400" dirty="0" smtClean="0">
                <a:sym typeface="Wingdings" pitchFamily="2" charset="2"/>
              </a:rPr>
              <a:t>Other assessment areas as options: </a:t>
            </a:r>
            <a:r>
              <a:rPr lang="en-GB" sz="2400" dirty="0" smtClean="0">
                <a:solidFill>
                  <a:srgbClr val="000000"/>
                </a:solidFill>
                <a:sym typeface="Wingdings" pitchFamily="2" charset="2"/>
              </a:rPr>
              <a:t>financial</a:t>
            </a:r>
            <a:r>
              <a:rPr lang="en-GB" sz="2400" b="1" dirty="0" smtClean="0">
                <a:solidFill>
                  <a:srgbClr val="000000"/>
                </a:solidFill>
                <a:sym typeface="Wingdings" pitchFamily="2" charset="2"/>
              </a:rPr>
              <a:t> </a:t>
            </a:r>
            <a:r>
              <a:rPr lang="en-GB" sz="2400" dirty="0" smtClean="0">
                <a:solidFill>
                  <a:srgbClr val="000000"/>
                </a:solidFill>
                <a:sym typeface="Wingdings" pitchFamily="2" charset="2"/>
              </a:rPr>
              <a:t>literacy</a:t>
            </a:r>
            <a:r>
              <a:rPr lang="en-GB" sz="2400" dirty="0" smtClean="0">
                <a:sym typeface="Wingdings" pitchFamily="2" charset="2"/>
              </a:rPr>
              <a:t>, </a:t>
            </a:r>
            <a:r>
              <a:rPr lang="en-GB" sz="2400" dirty="0" smtClean="0">
                <a:solidFill>
                  <a:srgbClr val="000000"/>
                </a:solidFill>
                <a:sym typeface="Wingdings" pitchFamily="2" charset="2"/>
              </a:rPr>
              <a:t>problem solving</a:t>
            </a:r>
            <a:r>
              <a:rPr lang="en-GB" sz="2400" dirty="0" smtClean="0">
                <a:sym typeface="Wingdings" pitchFamily="2" charset="2"/>
              </a:rPr>
              <a:t>, </a:t>
            </a:r>
            <a:r>
              <a:rPr lang="en-GB" sz="2400" dirty="0" smtClean="0">
                <a:solidFill>
                  <a:srgbClr val="000000"/>
                </a:solidFill>
                <a:sym typeface="Wingdings" pitchFamily="2" charset="2"/>
              </a:rPr>
              <a:t>digital reading</a:t>
            </a:r>
            <a:r>
              <a:rPr lang="en-GB" sz="2400" dirty="0" smtClean="0">
                <a:sym typeface="Wingdings" pitchFamily="2" charset="2"/>
              </a:rPr>
              <a:t>, and </a:t>
            </a:r>
            <a:r>
              <a:rPr lang="en-GB" sz="2400" b="1" dirty="0" smtClean="0">
                <a:solidFill>
                  <a:srgbClr val="000000"/>
                </a:solidFill>
                <a:sym typeface="Wingdings" pitchFamily="2" charset="2"/>
              </a:rPr>
              <a:t>reading components</a:t>
            </a:r>
            <a:endParaRPr lang="en-GB" sz="2400" b="1" dirty="0" smtClean="0">
              <a:sym typeface="Wingdings" pitchFamily="2" charset="2"/>
            </a:endParaRPr>
          </a:p>
        </p:txBody>
      </p:sp>
      <p:sp>
        <p:nvSpPr>
          <p:cNvPr id="13" name="Rectangle 12"/>
          <p:cNvSpPr/>
          <p:nvPr/>
        </p:nvSpPr>
        <p:spPr>
          <a:xfrm>
            <a:off x="827584" y="2890960"/>
            <a:ext cx="2232248" cy="461665"/>
          </a:xfrm>
          <a:prstGeom prst="rect">
            <a:avLst/>
          </a:prstGeom>
          <a:solidFill>
            <a:schemeClr val="tx2"/>
          </a:solidFill>
        </p:spPr>
        <p:txBody>
          <a:bodyPr wrap="square">
            <a:spAutoFit/>
          </a:bodyPr>
          <a:lstStyle/>
          <a:p>
            <a:pPr algn="ctr"/>
            <a:r>
              <a:rPr lang="en-GB" sz="2400" b="1" dirty="0" smtClean="0">
                <a:solidFill>
                  <a:srgbClr val="FFFFFF"/>
                </a:solidFill>
                <a:latin typeface="+mj-lt"/>
              </a:rPr>
              <a:t>Reading</a:t>
            </a:r>
            <a:endParaRPr lang="en-GB" sz="2400" b="1" dirty="0">
              <a:solidFill>
                <a:srgbClr val="FFFFFF"/>
              </a:solidFill>
              <a:latin typeface="+mj-lt"/>
            </a:endParaRPr>
          </a:p>
        </p:txBody>
      </p:sp>
      <p:sp>
        <p:nvSpPr>
          <p:cNvPr id="14" name="Rectangle 13"/>
          <p:cNvSpPr/>
          <p:nvPr/>
        </p:nvSpPr>
        <p:spPr>
          <a:xfrm>
            <a:off x="3419872" y="2890960"/>
            <a:ext cx="2232248" cy="461665"/>
          </a:xfrm>
          <a:prstGeom prst="rect">
            <a:avLst/>
          </a:prstGeom>
          <a:solidFill>
            <a:schemeClr val="tx2"/>
          </a:solidFill>
        </p:spPr>
        <p:txBody>
          <a:bodyPr wrap="square">
            <a:spAutoFit/>
          </a:bodyPr>
          <a:lstStyle/>
          <a:p>
            <a:pPr algn="ctr"/>
            <a:r>
              <a:rPr lang="en-GB" sz="2400" b="1" dirty="0" smtClean="0">
                <a:solidFill>
                  <a:srgbClr val="FFFFFF"/>
                </a:solidFill>
                <a:latin typeface="+mj-lt"/>
              </a:rPr>
              <a:t>Mathematics</a:t>
            </a:r>
            <a:endParaRPr lang="en-GB" sz="2400" b="1" dirty="0">
              <a:solidFill>
                <a:srgbClr val="FFFFFF"/>
              </a:solidFill>
              <a:latin typeface="+mj-lt"/>
            </a:endParaRPr>
          </a:p>
        </p:txBody>
      </p:sp>
      <p:sp>
        <p:nvSpPr>
          <p:cNvPr id="15" name="Rectangle 14"/>
          <p:cNvSpPr/>
          <p:nvPr/>
        </p:nvSpPr>
        <p:spPr>
          <a:xfrm>
            <a:off x="6012160" y="2890960"/>
            <a:ext cx="2232248" cy="461665"/>
          </a:xfrm>
          <a:prstGeom prst="rect">
            <a:avLst/>
          </a:prstGeom>
          <a:solidFill>
            <a:schemeClr val="tx2"/>
          </a:solidFill>
        </p:spPr>
        <p:txBody>
          <a:bodyPr wrap="square">
            <a:spAutoFit/>
          </a:bodyPr>
          <a:lstStyle/>
          <a:p>
            <a:pPr algn="ctr"/>
            <a:r>
              <a:rPr lang="en-GB" sz="2400" b="1" dirty="0" smtClean="0">
                <a:solidFill>
                  <a:srgbClr val="FFFFFF"/>
                </a:solidFill>
                <a:latin typeface="+mj-lt"/>
              </a:rPr>
              <a:t>Science</a:t>
            </a:r>
            <a:endParaRPr lang="en-GB" sz="2400" b="1" dirty="0">
              <a:solidFill>
                <a:srgbClr val="FFFFFF"/>
              </a:solidFill>
              <a:latin typeface="+mj-lt"/>
            </a:endParaRPr>
          </a:p>
        </p:txBody>
      </p:sp>
      <p:sp>
        <p:nvSpPr>
          <p:cNvPr id="16" name="Rectangle 15"/>
          <p:cNvSpPr/>
          <p:nvPr/>
        </p:nvSpPr>
        <p:spPr>
          <a:xfrm>
            <a:off x="467544" y="5109000"/>
            <a:ext cx="8676456" cy="1776384"/>
          </a:xfrm>
          <a:prstGeom prst="rect">
            <a:avLst/>
          </a:prstGeom>
          <a:solidFill>
            <a:schemeClr val="accent1">
              <a:lumMod val="40000"/>
              <a:lumOff val="60000"/>
            </a:schemeClr>
          </a:solidFill>
        </p:spPr>
        <p:txBody>
          <a:bodyPr wrap="square">
            <a:spAutoFit/>
          </a:bodyPr>
          <a:lstStyle/>
          <a:p>
            <a:pPr marL="536575" lvl="0" indent="-536575">
              <a:lnSpc>
                <a:spcPct val="114000"/>
              </a:lnSpc>
              <a:spcBef>
                <a:spcPts val="1200"/>
              </a:spcBef>
              <a:buFont typeface="Wingdings" pitchFamily="2" charset="2"/>
              <a:buChar char="ü"/>
              <a:defRPr/>
            </a:pPr>
            <a:r>
              <a:rPr lang="en-US" sz="2400" dirty="0" smtClean="0">
                <a:solidFill>
                  <a:srgbClr val="000000"/>
                </a:solidFill>
              </a:rPr>
              <a:t>Beyond assessing whether students can </a:t>
            </a:r>
            <a:r>
              <a:rPr lang="en-US" sz="2400" b="1" dirty="0" smtClean="0">
                <a:solidFill>
                  <a:srgbClr val="000000"/>
                </a:solidFill>
              </a:rPr>
              <a:t>reproduce knowledge </a:t>
            </a:r>
            <a:r>
              <a:rPr lang="en-US" sz="2400" dirty="0" smtClean="0">
                <a:solidFill>
                  <a:srgbClr val="000000"/>
                </a:solidFill>
              </a:rPr>
              <a:t>to how well they can </a:t>
            </a:r>
            <a:r>
              <a:rPr lang="en-US" sz="2400" b="1" dirty="0" smtClean="0">
                <a:solidFill>
                  <a:srgbClr val="FF0000"/>
                </a:solidFill>
              </a:rPr>
              <a:t>extrapolate </a:t>
            </a:r>
            <a:r>
              <a:rPr lang="en-US" sz="2400" dirty="0" smtClean="0">
                <a:solidFill>
                  <a:srgbClr val="000000"/>
                </a:solidFill>
              </a:rPr>
              <a:t>from what they have learned and</a:t>
            </a:r>
            <a:r>
              <a:rPr lang="en-US" sz="2400" dirty="0" smtClean="0"/>
              <a:t> </a:t>
            </a:r>
            <a:r>
              <a:rPr lang="en-US" sz="2400" b="1" dirty="0" smtClean="0">
                <a:solidFill>
                  <a:srgbClr val="FF0000"/>
                </a:solidFill>
              </a:rPr>
              <a:t>apply it in unfamiliar settings</a:t>
            </a:r>
            <a:r>
              <a:rPr lang="en-US" sz="2400" dirty="0" smtClean="0"/>
              <a:t> </a:t>
            </a:r>
            <a:r>
              <a:rPr lang="en-US" sz="2400" dirty="0" smtClean="0">
                <a:solidFill>
                  <a:srgbClr val="000000"/>
                </a:solidFill>
              </a:rPr>
              <a:t>(within and outside of school)</a:t>
            </a:r>
          </a:p>
        </p:txBody>
      </p:sp>
      <p:sp>
        <p:nvSpPr>
          <p:cNvPr id="20" name="Rectangle 19"/>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802838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0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What does PISA assess?</a:t>
            </a:r>
            <a:endParaRPr lang="en-GB" sz="2400" b="1" dirty="0">
              <a:solidFill>
                <a:srgbClr val="000000"/>
              </a:solidFill>
            </a:endParaRPr>
          </a:p>
        </p:txBody>
      </p:sp>
      <p:sp>
        <p:nvSpPr>
          <p:cNvPr id="9" name="Rectangle 8"/>
          <p:cNvSpPr/>
          <p:nvPr/>
        </p:nvSpPr>
        <p:spPr>
          <a:xfrm>
            <a:off x="467544" y="1484784"/>
            <a:ext cx="3384376" cy="461665"/>
          </a:xfrm>
          <a:prstGeom prst="rect">
            <a:avLst/>
          </a:prstGeom>
          <a:solidFill>
            <a:schemeClr val="tx2"/>
          </a:solidFill>
        </p:spPr>
        <p:txBody>
          <a:bodyPr wrap="square">
            <a:spAutoFit/>
          </a:bodyPr>
          <a:lstStyle/>
          <a:p>
            <a:pPr algn="ctr"/>
            <a:r>
              <a:rPr lang="en-GB" sz="2400" b="1" dirty="0" smtClean="0">
                <a:solidFill>
                  <a:srgbClr val="FFFFFF"/>
                </a:solidFill>
                <a:latin typeface="+mj-lt"/>
              </a:rPr>
              <a:t>Mathematical literacy</a:t>
            </a:r>
            <a:endParaRPr lang="en-GB" sz="2400" b="1" dirty="0">
              <a:solidFill>
                <a:srgbClr val="FFFFFF"/>
              </a:solidFill>
              <a:latin typeface="+mj-lt"/>
            </a:endParaRPr>
          </a:p>
        </p:txBody>
      </p:sp>
      <p:sp>
        <p:nvSpPr>
          <p:cNvPr id="13" name="Rectangle 12"/>
          <p:cNvSpPr/>
          <p:nvPr/>
        </p:nvSpPr>
        <p:spPr>
          <a:xfrm>
            <a:off x="539552" y="2132856"/>
            <a:ext cx="8136904" cy="4401205"/>
          </a:xfrm>
          <a:prstGeom prst="rect">
            <a:avLst/>
          </a:prstGeom>
        </p:spPr>
        <p:txBody>
          <a:bodyPr wrap="square">
            <a:spAutoFit/>
          </a:bodyPr>
          <a:lstStyle/>
          <a:p>
            <a:r>
              <a:rPr lang="en-GB" sz="2800" dirty="0" smtClean="0">
                <a:solidFill>
                  <a:srgbClr val="000000"/>
                </a:solidFill>
              </a:rPr>
              <a:t>…</a:t>
            </a:r>
            <a:r>
              <a:rPr lang="en-US" sz="2800" i="1" dirty="0" smtClean="0">
                <a:solidFill>
                  <a:srgbClr val="000000"/>
                </a:solidFill>
              </a:rPr>
              <a:t>an individual’s capacity to </a:t>
            </a:r>
            <a:r>
              <a:rPr lang="en-US" sz="2800" b="1" i="1" dirty="0" smtClean="0">
                <a:solidFill>
                  <a:srgbClr val="000000"/>
                </a:solidFill>
              </a:rPr>
              <a:t>formulate</a:t>
            </a:r>
            <a:r>
              <a:rPr lang="en-US" sz="2800" i="1" dirty="0" smtClean="0">
                <a:solidFill>
                  <a:srgbClr val="000000"/>
                </a:solidFill>
              </a:rPr>
              <a:t>, </a:t>
            </a:r>
            <a:r>
              <a:rPr lang="en-US" sz="2800" b="1" i="1" dirty="0" smtClean="0">
                <a:solidFill>
                  <a:srgbClr val="000000"/>
                </a:solidFill>
              </a:rPr>
              <a:t>employ</a:t>
            </a:r>
            <a:r>
              <a:rPr lang="en-US" sz="2800" i="1" dirty="0" smtClean="0">
                <a:solidFill>
                  <a:srgbClr val="000000"/>
                </a:solidFill>
              </a:rPr>
              <a:t>, and </a:t>
            </a:r>
            <a:r>
              <a:rPr lang="en-US" sz="2800" b="1" i="1" dirty="0" smtClean="0">
                <a:solidFill>
                  <a:srgbClr val="000000"/>
                </a:solidFill>
              </a:rPr>
              <a:t>interpret</a:t>
            </a:r>
            <a:r>
              <a:rPr lang="en-US" sz="2800" i="1" dirty="0" smtClean="0">
                <a:solidFill>
                  <a:srgbClr val="000000"/>
                </a:solidFill>
              </a:rPr>
              <a:t> mathematics in a variety of contexts. It includes </a:t>
            </a:r>
            <a:r>
              <a:rPr lang="en-US" sz="2800" b="1" i="1" dirty="0" smtClean="0">
                <a:solidFill>
                  <a:srgbClr val="000000"/>
                </a:solidFill>
              </a:rPr>
              <a:t>reasoning mathematically</a:t>
            </a:r>
            <a:r>
              <a:rPr lang="en-US" sz="2800" i="1" dirty="0" smtClean="0">
                <a:solidFill>
                  <a:srgbClr val="000000"/>
                </a:solidFill>
              </a:rPr>
              <a:t> and using mathematical concepts, procedures, facts, and tools to describe, explain, and predict phenomena. It assists individuals to recognise the role that mathematics plays in the world and to make the well-founded judgments and decisions needed by constructive, engaged and reflective citizens.</a:t>
            </a:r>
            <a:endParaRPr lang="en-US" sz="2800" dirty="0" smtClean="0">
              <a:solidFill>
                <a:srgbClr val="000000"/>
              </a:solidFill>
            </a:endParaRPr>
          </a:p>
        </p:txBody>
      </p:sp>
      <p:sp>
        <p:nvSpPr>
          <p:cNvPr id="16" name="Rectangle 15"/>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p:cNvSpPr>
          <p:nvPr/>
        </p:nvSpPr>
        <p:spPr>
          <a:xfrm>
            <a:off x="467544" y="1556792"/>
            <a:ext cx="8352928" cy="3960440"/>
          </a:xfrm>
          <a:prstGeom prst="rect">
            <a:avLst/>
          </a:prstGeom>
        </p:spPr>
        <p:txBody>
          <a:bodyPr vert="horz" lIns="91440" tIns="45720" rIns="91440" bIns="45720" rtlCol="0">
            <a:noAutofit/>
          </a:bodyPr>
          <a:lstStyle/>
          <a:p>
            <a:pPr marL="536575" lvl="0" indent="-536575">
              <a:lnSpc>
                <a:spcPct val="114000"/>
              </a:lnSpc>
              <a:spcBef>
                <a:spcPts val="1200"/>
              </a:spcBef>
              <a:buFont typeface="Wingdings" pitchFamily="2" charset="2"/>
              <a:buChar char="ü"/>
              <a:defRPr/>
            </a:pPr>
            <a:r>
              <a:rPr lang="en-GB" sz="2400" b="1" dirty="0" smtClean="0"/>
              <a:t>There are </a:t>
            </a:r>
            <a:r>
              <a:rPr lang="en-GB" sz="2400" b="1" dirty="0" smtClean="0">
                <a:solidFill>
                  <a:srgbClr val="FF0000"/>
                </a:solidFill>
              </a:rPr>
              <a:t>main</a:t>
            </a:r>
            <a:r>
              <a:rPr lang="en-GB" sz="2400" b="1" dirty="0" smtClean="0"/>
              <a:t> and </a:t>
            </a:r>
            <a:r>
              <a:rPr lang="en-GB" sz="2400" b="1" dirty="0" smtClean="0">
                <a:solidFill>
                  <a:srgbClr val="FF0000"/>
                </a:solidFill>
              </a:rPr>
              <a:t>minor</a:t>
            </a:r>
            <a:r>
              <a:rPr lang="en-GB" sz="2400" b="1" dirty="0" smtClean="0"/>
              <a:t> assessment domains in 3-year cycles</a:t>
            </a:r>
            <a:r>
              <a:rPr lang="en-GB" sz="2400" dirty="0" smtClean="0"/>
              <a:t> (</a:t>
            </a:r>
            <a:r>
              <a:rPr lang="en-GB" sz="2400" b="1" dirty="0" smtClean="0">
                <a:solidFill>
                  <a:srgbClr val="000000"/>
                </a:solidFill>
              </a:rPr>
              <a:t>reading</a:t>
            </a:r>
            <a:r>
              <a:rPr lang="en-GB" sz="2400" dirty="0" smtClean="0"/>
              <a:t> was the main domain in 2009, </a:t>
            </a:r>
            <a:r>
              <a:rPr lang="en-GB" sz="2400" b="1" dirty="0" smtClean="0">
                <a:solidFill>
                  <a:srgbClr val="000000"/>
                </a:solidFill>
                <a:sym typeface="Wingdings" pitchFamily="2" charset="2"/>
              </a:rPr>
              <a:t>mathematics</a:t>
            </a:r>
            <a:r>
              <a:rPr lang="en-GB" sz="2400" dirty="0" smtClean="0">
                <a:sym typeface="Wingdings" pitchFamily="2" charset="2"/>
              </a:rPr>
              <a:t> in 2012 and </a:t>
            </a:r>
            <a:r>
              <a:rPr lang="en-GB" sz="2400" b="1" dirty="0" smtClean="0">
                <a:solidFill>
                  <a:srgbClr val="000000"/>
                </a:solidFill>
                <a:sym typeface="Wingdings" pitchFamily="2" charset="2"/>
              </a:rPr>
              <a:t>science</a:t>
            </a:r>
            <a:r>
              <a:rPr lang="en-GB" sz="2400" dirty="0" smtClean="0">
                <a:sym typeface="Wingdings" pitchFamily="2" charset="2"/>
              </a:rPr>
              <a:t> in 2015)</a:t>
            </a:r>
          </a:p>
          <a:p>
            <a:pPr marL="536575" indent="-536575">
              <a:lnSpc>
                <a:spcPct val="114000"/>
              </a:lnSpc>
              <a:spcBef>
                <a:spcPts val="1800"/>
              </a:spcBef>
              <a:buFont typeface="Wingdings" pitchFamily="2" charset="2"/>
              <a:buChar char="ü"/>
              <a:defRPr/>
            </a:pPr>
            <a:r>
              <a:rPr lang="en-GB" sz="2400" b="1" dirty="0" smtClean="0">
                <a:sym typeface="Wingdings" pitchFamily="2" charset="2"/>
              </a:rPr>
              <a:t>Each cycle, approximately 270 minutes of testing material </a:t>
            </a:r>
            <a:r>
              <a:rPr lang="en-GB" sz="2400" dirty="0" smtClean="0">
                <a:sym typeface="Wingdings" pitchFamily="2" charset="2"/>
              </a:rPr>
              <a:t>(for the main domain) </a:t>
            </a:r>
            <a:r>
              <a:rPr lang="en-GB" sz="2400" b="1" dirty="0" smtClean="0">
                <a:sym typeface="Wingdings" pitchFamily="2" charset="2"/>
              </a:rPr>
              <a:t>and 90 minutes of assessment time</a:t>
            </a:r>
            <a:r>
              <a:rPr lang="en-GB" sz="2400" dirty="0" smtClean="0">
                <a:sym typeface="Wingdings" pitchFamily="2" charset="2"/>
              </a:rPr>
              <a:t> (for minor domains) </a:t>
            </a:r>
            <a:r>
              <a:rPr lang="en-GB" sz="2400" b="1" dirty="0" smtClean="0">
                <a:sym typeface="Wingdings" pitchFamily="2" charset="2"/>
              </a:rPr>
              <a:t> </a:t>
            </a:r>
            <a:r>
              <a:rPr lang="en-GB" sz="2400" b="1" dirty="0" smtClean="0">
                <a:solidFill>
                  <a:srgbClr val="000000"/>
                </a:solidFill>
                <a:sym typeface="Wingdings" pitchFamily="2" charset="2"/>
              </a:rPr>
              <a:t>paper and pencil assessment </a:t>
            </a:r>
            <a:r>
              <a:rPr lang="en-GB" sz="2400" dirty="0" smtClean="0">
                <a:sym typeface="Wingdings" pitchFamily="2" charset="2"/>
              </a:rPr>
              <a:t>with rotated booklets</a:t>
            </a:r>
          </a:p>
          <a:p>
            <a:pPr marL="536575" lvl="0" indent="-536575">
              <a:lnSpc>
                <a:spcPct val="114000"/>
              </a:lnSpc>
              <a:spcBef>
                <a:spcPts val="1800"/>
              </a:spcBef>
              <a:buFont typeface="Wingdings" pitchFamily="2" charset="2"/>
              <a:buChar char="ü"/>
              <a:defRPr/>
            </a:pPr>
            <a:r>
              <a:rPr lang="en-GB" sz="2400" b="1" dirty="0" smtClean="0">
                <a:solidFill>
                  <a:srgbClr val="000000"/>
                </a:solidFill>
                <a:sym typeface="Wingdings" pitchFamily="2" charset="2"/>
              </a:rPr>
              <a:t>Experience for students: </a:t>
            </a:r>
            <a:r>
              <a:rPr lang="en-GB" sz="2400" b="1" dirty="0" smtClean="0">
                <a:sym typeface="Wingdings" pitchFamily="2" charset="2"/>
              </a:rPr>
              <a:t>2 hours of test questions</a:t>
            </a:r>
            <a:r>
              <a:rPr lang="en-GB" sz="2400" dirty="0" smtClean="0">
                <a:sym typeface="Wingdings" pitchFamily="2" charset="2"/>
              </a:rPr>
              <a:t> and </a:t>
            </a:r>
            <a:r>
              <a:rPr lang="en-GB" sz="2400" b="1" dirty="0" smtClean="0">
                <a:sym typeface="Wingdings" pitchFamily="2" charset="2"/>
              </a:rPr>
              <a:t>~30 minutes for student questionnaire </a:t>
            </a:r>
            <a:r>
              <a:rPr lang="en-GB" sz="2400" dirty="0" smtClean="0">
                <a:sym typeface="Wingdings" pitchFamily="2" charset="2"/>
              </a:rPr>
              <a:t>(total time is ~3.5 hours)</a:t>
            </a:r>
          </a:p>
          <a:p>
            <a:pPr marL="536575" indent="-536575">
              <a:lnSpc>
                <a:spcPct val="114000"/>
              </a:lnSpc>
              <a:spcBef>
                <a:spcPts val="1800"/>
              </a:spcBef>
              <a:defRPr/>
            </a:pPr>
            <a:endParaRPr lang="en-GB" sz="2400" dirty="0" smtClean="0">
              <a:sym typeface="Wingdings" pitchFamily="2" charset="2"/>
            </a:endParaRPr>
          </a:p>
          <a:p>
            <a:pPr marL="536575" indent="-536575">
              <a:lnSpc>
                <a:spcPct val="114000"/>
              </a:lnSpc>
              <a:spcBef>
                <a:spcPts val="1800"/>
              </a:spcBef>
              <a:defRPr/>
            </a:pPr>
            <a:endParaRPr lang="en-GB" sz="2400" dirty="0" smtClean="0">
              <a:sym typeface="Wingdings" pitchFamily="2" charset="2"/>
            </a:endParaRPr>
          </a:p>
          <a:p>
            <a:pPr marL="536575" indent="-536575">
              <a:lnSpc>
                <a:spcPct val="114000"/>
              </a:lnSpc>
              <a:spcBef>
                <a:spcPts val="1800"/>
              </a:spcBef>
              <a:buFont typeface="Wingdings" pitchFamily="2" charset="2"/>
              <a:buChar char="ü"/>
              <a:defRPr/>
            </a:pPr>
            <a:endParaRPr lang="en-GB" sz="2000" dirty="0" smtClean="0">
              <a:sym typeface="Wingdings" pitchFamily="2" charset="2"/>
            </a:endParaRPr>
          </a:p>
          <a:p>
            <a:pPr marL="536575" indent="-536575">
              <a:lnSpc>
                <a:spcPct val="114000"/>
              </a:lnSpc>
              <a:spcBef>
                <a:spcPts val="1200"/>
              </a:spcBef>
              <a:buFont typeface="Wingdings" pitchFamily="2" charset="2"/>
              <a:buChar char="ü"/>
              <a:defRPr/>
            </a:pPr>
            <a:endParaRPr lang="en-GB" sz="2400" dirty="0" smtClean="0">
              <a:sym typeface="Wingdings" pitchFamily="2" charset="2"/>
            </a:endParaRPr>
          </a:p>
          <a:p>
            <a:pPr marL="288000" marR="0" lvl="0" indent="-2880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1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designed and conducted?</a:t>
            </a:r>
            <a:endParaRPr lang="en-GB" sz="2400" b="1" dirty="0">
              <a:solidFill>
                <a:srgbClr val="000000"/>
              </a:solidFill>
            </a:endParaRPr>
          </a:p>
        </p:txBody>
      </p:sp>
      <p:sp>
        <p:nvSpPr>
          <p:cNvPr id="13" name="Rectangle 12"/>
          <p:cNvSpPr/>
          <p:nvPr/>
        </p:nvSpPr>
        <p:spPr>
          <a:xfrm>
            <a:off x="766834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angle 9"/>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802838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designed and conducted?</a:t>
            </a:r>
            <a:endParaRPr lang="en-GB" sz="2400" b="1" dirty="0">
              <a:solidFill>
                <a:srgbClr val="000000"/>
              </a:solidFill>
            </a:endParaRPr>
          </a:p>
        </p:txBody>
      </p:sp>
      <p:sp>
        <p:nvSpPr>
          <p:cNvPr id="7" name="TextBox 6"/>
          <p:cNvSpPr txBox="1"/>
          <p:nvPr/>
        </p:nvSpPr>
        <p:spPr>
          <a:xfrm>
            <a:off x="539552" y="1506270"/>
            <a:ext cx="6912768"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PISA 2012 - Booklet design of cognitive test questions</a:t>
            </a:r>
            <a:endParaRPr lang="en-US" b="1" dirty="0" smtClean="0">
              <a:solidFill>
                <a:schemeClr val="bg1"/>
              </a:solidFill>
              <a:latin typeface="+mj-lt"/>
            </a:endParaRPr>
          </a:p>
        </p:txBody>
      </p:sp>
      <p:sp>
        <p:nvSpPr>
          <p:cNvPr id="9" name="Content Placeholder 2"/>
          <p:cNvSpPr>
            <a:spLocks noGrp="1"/>
          </p:cNvSpPr>
          <p:nvPr>
            <p:ph idx="1"/>
          </p:nvPr>
        </p:nvSpPr>
        <p:spPr>
          <a:xfrm>
            <a:off x="504130" y="2160910"/>
            <a:ext cx="8388350" cy="5516562"/>
          </a:xfrm>
        </p:spPr>
        <p:txBody>
          <a:bodyPr>
            <a:normAutofit/>
          </a:bodyPr>
          <a:lstStyle/>
          <a:p>
            <a:pPr>
              <a:buFont typeface="Wingdings" pitchFamily="2" charset="2"/>
              <a:buChar char="ü"/>
            </a:pPr>
            <a:r>
              <a:rPr lang="en-US" sz="2400" b="1" dirty="0" smtClean="0">
                <a:solidFill>
                  <a:srgbClr val="000000"/>
                </a:solidFill>
              </a:rPr>
              <a:t>22 Booklets in total</a:t>
            </a:r>
          </a:p>
          <a:p>
            <a:pPr lvl="1"/>
            <a:r>
              <a:rPr lang="en-US" sz="2000" b="1" dirty="0" smtClean="0">
                <a:solidFill>
                  <a:srgbClr val="000000"/>
                </a:solidFill>
              </a:rPr>
              <a:t>13</a:t>
            </a:r>
            <a:r>
              <a:rPr lang="en-US" sz="2000" dirty="0" smtClean="0">
                <a:solidFill>
                  <a:srgbClr val="000000"/>
                </a:solidFill>
              </a:rPr>
              <a:t> standard booklets </a:t>
            </a:r>
          </a:p>
          <a:p>
            <a:pPr lvl="1"/>
            <a:r>
              <a:rPr lang="en-US" sz="2000" dirty="0" smtClean="0">
                <a:solidFill>
                  <a:srgbClr val="000000"/>
                </a:solidFill>
              </a:rPr>
              <a:t>option for countries to administer </a:t>
            </a:r>
            <a:r>
              <a:rPr lang="en-US" sz="2000" b="1" dirty="0" smtClean="0">
                <a:solidFill>
                  <a:srgbClr val="000000"/>
                </a:solidFill>
              </a:rPr>
              <a:t>7 easier booklets</a:t>
            </a:r>
          </a:p>
          <a:p>
            <a:pPr lvl="1"/>
            <a:r>
              <a:rPr lang="en-US" sz="2000" b="1" dirty="0" smtClean="0">
                <a:solidFill>
                  <a:srgbClr val="000000"/>
                </a:solidFill>
              </a:rPr>
              <a:t>2 UH booklets </a:t>
            </a:r>
            <a:r>
              <a:rPr lang="en-US" sz="2000" i="1" dirty="0" smtClean="0">
                <a:solidFill>
                  <a:srgbClr val="000000"/>
                </a:solidFill>
              </a:rPr>
              <a:t>(“</a:t>
            </a:r>
            <a:r>
              <a:rPr lang="en-US" sz="2000" i="1" dirty="0" err="1" smtClean="0">
                <a:solidFill>
                  <a:srgbClr val="000000"/>
                </a:solidFill>
              </a:rPr>
              <a:t>une</a:t>
            </a:r>
            <a:r>
              <a:rPr lang="en-US" sz="2000" i="1" dirty="0" smtClean="0">
                <a:solidFill>
                  <a:srgbClr val="000000"/>
                </a:solidFill>
              </a:rPr>
              <a:t> </a:t>
            </a:r>
            <a:r>
              <a:rPr lang="en-US" sz="2000" i="1" dirty="0" err="1" smtClean="0">
                <a:solidFill>
                  <a:srgbClr val="000000"/>
                </a:solidFill>
              </a:rPr>
              <a:t>heure</a:t>
            </a:r>
            <a:r>
              <a:rPr lang="en-US" sz="2000" i="1" dirty="0" smtClean="0">
                <a:solidFill>
                  <a:srgbClr val="000000"/>
                </a:solidFill>
              </a:rPr>
              <a:t> booklets”)</a:t>
            </a:r>
          </a:p>
          <a:p>
            <a:endParaRPr lang="en-US" sz="2400" b="1" dirty="0" smtClean="0">
              <a:solidFill>
                <a:srgbClr val="000000"/>
              </a:solidFill>
            </a:endParaRPr>
          </a:p>
          <a:p>
            <a:r>
              <a:rPr lang="en-US" sz="2400" b="1" dirty="0" smtClean="0">
                <a:solidFill>
                  <a:srgbClr val="000000"/>
                </a:solidFill>
              </a:rPr>
              <a:t>Clusters</a:t>
            </a:r>
          </a:p>
          <a:p>
            <a:pPr lvl="1"/>
            <a:r>
              <a:rPr lang="en-US" sz="2000" b="1" dirty="0" smtClean="0">
                <a:solidFill>
                  <a:srgbClr val="000000"/>
                </a:solidFill>
              </a:rPr>
              <a:t>7 mathematics </a:t>
            </a:r>
            <a:r>
              <a:rPr lang="en-US" sz="2000" dirty="0" smtClean="0">
                <a:solidFill>
                  <a:srgbClr val="000000"/>
                </a:solidFill>
              </a:rPr>
              <a:t>clusters </a:t>
            </a:r>
            <a:r>
              <a:rPr lang="en-US" sz="2000" b="1" dirty="0" smtClean="0">
                <a:solidFill>
                  <a:srgbClr val="000000"/>
                </a:solidFill>
              </a:rPr>
              <a:t>3 reading </a:t>
            </a:r>
            <a:r>
              <a:rPr lang="en-US" sz="2000" dirty="0" smtClean="0">
                <a:solidFill>
                  <a:srgbClr val="000000"/>
                </a:solidFill>
              </a:rPr>
              <a:t>clusters, </a:t>
            </a:r>
            <a:r>
              <a:rPr lang="en-US" sz="2000" b="1" dirty="0" smtClean="0">
                <a:solidFill>
                  <a:srgbClr val="000000"/>
                </a:solidFill>
              </a:rPr>
              <a:t>3 science </a:t>
            </a:r>
            <a:r>
              <a:rPr lang="en-US" sz="2000" dirty="0" smtClean="0">
                <a:solidFill>
                  <a:srgbClr val="000000"/>
                </a:solidFill>
              </a:rPr>
              <a:t>clusters,</a:t>
            </a:r>
          </a:p>
          <a:p>
            <a:pPr lvl="1"/>
            <a:r>
              <a:rPr lang="en-US" sz="2000" b="1" dirty="0" smtClean="0">
                <a:solidFill>
                  <a:srgbClr val="000000"/>
                </a:solidFill>
              </a:rPr>
              <a:t>9 mathematics clusters available</a:t>
            </a:r>
            <a:r>
              <a:rPr lang="en-US" sz="2000" dirty="0" smtClean="0">
                <a:solidFill>
                  <a:srgbClr val="000000"/>
                </a:solidFill>
              </a:rPr>
              <a:t>: </a:t>
            </a:r>
            <a:r>
              <a:rPr lang="en-US" sz="2000" b="1" dirty="0" smtClean="0">
                <a:solidFill>
                  <a:srgbClr val="000000"/>
                </a:solidFill>
              </a:rPr>
              <a:t>3 with link items, 4 with new items and 2 easier clusters</a:t>
            </a:r>
          </a:p>
          <a:p>
            <a:pPr lvl="1"/>
            <a:r>
              <a:rPr lang="en-US" sz="2000" dirty="0" smtClean="0">
                <a:solidFill>
                  <a:srgbClr val="000000"/>
                </a:solidFill>
              </a:rPr>
              <a:t>2 financial literacy clusters</a:t>
            </a:r>
          </a:p>
          <a:p>
            <a:pPr lvl="1"/>
            <a:r>
              <a:rPr lang="en-US" sz="2000" dirty="0" smtClean="0">
                <a:solidFill>
                  <a:srgbClr val="000000"/>
                </a:solidFill>
              </a:rPr>
              <a:t>Each cluster ~ 30 minutes of test time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designed and conducted?</a:t>
            </a:r>
            <a:endParaRPr lang="en-GB" sz="2400" b="1" dirty="0">
              <a:solidFill>
                <a:srgbClr val="000000"/>
              </a:solidFill>
            </a:endParaRPr>
          </a:p>
        </p:txBody>
      </p:sp>
      <p:graphicFrame>
        <p:nvGraphicFramePr>
          <p:cNvPr id="13" name="Content Placeholder 6"/>
          <p:cNvGraphicFramePr>
            <a:graphicFrameLocks noGrp="1"/>
          </p:cNvGraphicFramePr>
          <p:nvPr>
            <p:ph idx="1"/>
          </p:nvPr>
        </p:nvGraphicFramePr>
        <p:xfrm>
          <a:off x="3276600" y="1385888"/>
          <a:ext cx="3409065" cy="5472125"/>
        </p:xfrm>
        <a:graphic>
          <a:graphicData uri="http://schemas.openxmlformats.org/drawingml/2006/table">
            <a:tbl>
              <a:tblPr/>
              <a:tblGrid>
                <a:gridCol w="677422"/>
                <a:gridCol w="423389"/>
                <a:gridCol w="404572"/>
                <a:gridCol w="404572"/>
                <a:gridCol w="404572"/>
                <a:gridCol w="577063"/>
                <a:gridCol w="517475"/>
              </a:tblGrid>
              <a:tr h="188694">
                <a:tc rowSpan="2">
                  <a:txBody>
                    <a:bodyPr/>
                    <a:lstStyle/>
                    <a:p>
                      <a:pPr algn="ctr" fontAlgn="b"/>
                      <a:r>
                        <a:rPr lang="en-US" sz="1100" b="1" i="0" u="none" strike="noStrike" dirty="0">
                          <a:solidFill>
                            <a:srgbClr val="000000"/>
                          </a:solidFill>
                          <a:latin typeface="Calibri"/>
                        </a:rPr>
                        <a:t>Booklet ID</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gridSpan="4">
                  <a:txBody>
                    <a:bodyPr/>
                    <a:lstStyle/>
                    <a:p>
                      <a:pPr algn="ctr" fontAlgn="b"/>
                      <a:r>
                        <a:rPr lang="en-US" sz="1100" b="1" i="0" u="none" strike="noStrike" dirty="0">
                          <a:solidFill>
                            <a:srgbClr val="000000"/>
                          </a:solidFill>
                          <a:latin typeface="Calibri"/>
                        </a:rPr>
                        <a:t>Cluster</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b"/>
                      <a:r>
                        <a:rPr lang="en-US" sz="1100" b="1" i="0" u="none" strike="noStrike" dirty="0">
                          <a:solidFill>
                            <a:srgbClr val="000000"/>
                          </a:solidFill>
                          <a:latin typeface="Calibri"/>
                        </a:rPr>
                        <a:t>standard</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AC090"/>
                    </a:solidFill>
                  </a:tcPr>
                </a:tc>
                <a:tc>
                  <a:txBody>
                    <a:bodyPr/>
                    <a:lstStyle/>
                    <a:p>
                      <a:pPr algn="ctr" fontAlgn="b"/>
                      <a:r>
                        <a:rPr lang="en-US" sz="1100" b="1" i="0" u="none" strike="noStrike" dirty="0">
                          <a:solidFill>
                            <a:srgbClr val="000000"/>
                          </a:solidFill>
                          <a:latin typeface="Calibri"/>
                        </a:rPr>
                        <a:t>easier</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7E4BC"/>
                    </a:solidFill>
                  </a:tcPr>
                </a:tc>
              </a:tr>
              <a:tr h="377387">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fontAlgn="b"/>
                      <a:r>
                        <a:rPr lang="en-US" sz="1100" b="1" i="0" u="none" strike="noStrike" dirty="0">
                          <a:solidFill>
                            <a:srgbClr val="000000"/>
                          </a:solidFill>
                          <a:latin typeface="Calibri"/>
                        </a:rPr>
                        <a:t>booklet set</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1" i="0" u="none" strike="noStrike" dirty="0">
                          <a:solidFill>
                            <a:srgbClr val="000000"/>
                          </a:solidFill>
                          <a:latin typeface="Calibri"/>
                        </a:rPr>
                        <a:t>booklet set</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PM6A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PM7A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B6</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B7</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PM7A</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B8</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B9</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B10</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B11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B12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B13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PR1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B20 (UH)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B21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PS3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PR3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PM6B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PM7B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B26</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PM6B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B27</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PS2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PM7B</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Y</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188694">
                <a:tc>
                  <a:txBody>
                    <a:bodyPr/>
                    <a:lstStyle/>
                    <a:p>
                      <a:pPr algn="ctr" fontAlgn="b"/>
                      <a:r>
                        <a:rPr lang="en-US" sz="1100" b="0" i="0" u="none" strike="noStrike" dirty="0">
                          <a:solidFill>
                            <a:srgbClr val="000000"/>
                          </a:solidFill>
                          <a:latin typeface="Calibri"/>
                        </a:rPr>
                        <a:t>B70 (FLUH)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PFUH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PMUH</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B71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PF1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B72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PF2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B73</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694">
                <a:tc>
                  <a:txBody>
                    <a:bodyPr/>
                    <a:lstStyle/>
                    <a:p>
                      <a:pPr algn="ctr" fontAlgn="b"/>
                      <a:r>
                        <a:rPr lang="en-US" sz="1100" b="0" i="0" u="none" strike="noStrike" dirty="0">
                          <a:solidFill>
                            <a:srgbClr val="000000"/>
                          </a:solidFill>
                          <a:latin typeface="Calibri"/>
                        </a:rPr>
                        <a:t>B74</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latin typeface="Calibri"/>
                        </a:rPr>
                        <a:t>PR2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PM5</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PF2</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PF1</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latin typeface="Calibri"/>
                        </a:rPr>
                        <a:t> </a:t>
                      </a:r>
                    </a:p>
                  </a:txBody>
                  <a:tcPr marL="9435" marR="9435" marT="94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5" name="Rectangle 14"/>
          <p:cNvSpPr/>
          <p:nvPr/>
        </p:nvSpPr>
        <p:spPr>
          <a:xfrm>
            <a:off x="323528" y="1628800"/>
            <a:ext cx="2232248" cy="2431435"/>
          </a:xfrm>
          <a:prstGeom prst="rect">
            <a:avLst/>
          </a:prstGeom>
        </p:spPr>
        <p:txBody>
          <a:bodyPr wrap="square">
            <a:spAutoFit/>
          </a:bodyPr>
          <a:lstStyle/>
          <a:p>
            <a:pPr algn="ctr"/>
            <a:r>
              <a:rPr lang="en-GB" sz="2400" b="1" i="1" dirty="0" smtClean="0">
                <a:solidFill>
                  <a:srgbClr val="000000"/>
                </a:solidFill>
              </a:rPr>
              <a:t>Cluster rotation design of booklets</a:t>
            </a:r>
          </a:p>
          <a:p>
            <a:pPr algn="ctr"/>
            <a:endParaRPr lang="en-GB" sz="1400" b="1" i="1" dirty="0" smtClean="0">
              <a:solidFill>
                <a:srgbClr val="000000"/>
              </a:solidFill>
            </a:endParaRPr>
          </a:p>
          <a:p>
            <a:pPr algn="ctr"/>
            <a:r>
              <a:rPr lang="en-GB" sz="1400" i="1" dirty="0" smtClean="0">
                <a:solidFill>
                  <a:srgbClr val="000000"/>
                </a:solidFill>
              </a:rPr>
              <a:t>(possible area of modification in PISA for Development)</a:t>
            </a:r>
            <a:endParaRPr lang="en-GB" sz="1400" i="1" dirty="0" smtClean="0">
              <a:solidFill>
                <a:srgbClr val="FF0000"/>
              </a:solidFill>
            </a:endParaRPr>
          </a:p>
        </p:txBody>
      </p:sp>
      <p:sp>
        <p:nvSpPr>
          <p:cNvPr id="16" name="Rectangle 15"/>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is the assessment developed?</a:t>
            </a:r>
            <a:endParaRPr lang="en-GB" sz="2400" b="1" dirty="0">
              <a:solidFill>
                <a:srgbClr val="000000"/>
              </a:solidFill>
            </a:endParaRPr>
          </a:p>
        </p:txBody>
      </p:sp>
      <p:sp>
        <p:nvSpPr>
          <p:cNvPr id="13" name="TextBox 12"/>
          <p:cNvSpPr txBox="1"/>
          <p:nvPr/>
        </p:nvSpPr>
        <p:spPr>
          <a:xfrm>
            <a:off x="539552" y="1506270"/>
            <a:ext cx="6912768"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Participation of expert groups</a:t>
            </a:r>
            <a:endParaRPr lang="en-US" b="1" dirty="0" smtClean="0">
              <a:solidFill>
                <a:schemeClr val="bg1"/>
              </a:solidFill>
              <a:latin typeface="+mj-lt"/>
            </a:endParaRPr>
          </a:p>
        </p:txBody>
      </p:sp>
      <p:sp>
        <p:nvSpPr>
          <p:cNvPr id="15" name="Content Placeholder 2"/>
          <p:cNvSpPr>
            <a:spLocks noGrp="1"/>
          </p:cNvSpPr>
          <p:nvPr>
            <p:ph idx="1"/>
          </p:nvPr>
        </p:nvSpPr>
        <p:spPr>
          <a:xfrm>
            <a:off x="1403648" y="2074342"/>
            <a:ext cx="6552728" cy="4090962"/>
          </a:xfrm>
        </p:spPr>
        <p:txBody>
          <a:bodyPr>
            <a:normAutofit/>
          </a:bodyPr>
          <a:lstStyle/>
          <a:p>
            <a:r>
              <a:rPr lang="en-US" sz="2400" b="1" dirty="0" smtClean="0">
                <a:solidFill>
                  <a:srgbClr val="000000"/>
                </a:solidFill>
              </a:rPr>
              <a:t>Subject matter expert group </a:t>
            </a:r>
            <a:r>
              <a:rPr lang="en-US" sz="2400" dirty="0" smtClean="0"/>
              <a:t>(SMEG)</a:t>
            </a:r>
          </a:p>
          <a:p>
            <a:pPr>
              <a:spcBef>
                <a:spcPts val="1200"/>
              </a:spcBef>
            </a:pPr>
            <a:r>
              <a:rPr lang="en-US" sz="2400" b="1" dirty="0" smtClean="0">
                <a:solidFill>
                  <a:srgbClr val="000000"/>
                </a:solidFill>
              </a:rPr>
              <a:t>Reading</a:t>
            </a:r>
            <a:r>
              <a:rPr lang="en-US" sz="2400" dirty="0" smtClean="0"/>
              <a:t> (REG)</a:t>
            </a:r>
          </a:p>
          <a:p>
            <a:pPr>
              <a:spcBef>
                <a:spcPts val="1200"/>
              </a:spcBef>
            </a:pPr>
            <a:r>
              <a:rPr lang="en-US" sz="2400" b="1" dirty="0" smtClean="0">
                <a:solidFill>
                  <a:srgbClr val="000000"/>
                </a:solidFill>
              </a:rPr>
              <a:t>Math</a:t>
            </a:r>
            <a:r>
              <a:rPr lang="en-US" sz="2400" dirty="0" smtClean="0"/>
              <a:t> (MEG) </a:t>
            </a:r>
          </a:p>
          <a:p>
            <a:pPr>
              <a:spcBef>
                <a:spcPts val="1200"/>
              </a:spcBef>
            </a:pPr>
            <a:r>
              <a:rPr lang="en-US" sz="2400" b="1" dirty="0" smtClean="0">
                <a:solidFill>
                  <a:srgbClr val="000000"/>
                </a:solidFill>
              </a:rPr>
              <a:t>Collaborative problem solving </a:t>
            </a:r>
            <a:r>
              <a:rPr lang="en-US" sz="2400" dirty="0" smtClean="0"/>
              <a:t>(CPEG)</a:t>
            </a:r>
          </a:p>
          <a:p>
            <a:pPr>
              <a:spcBef>
                <a:spcPts val="1200"/>
              </a:spcBef>
            </a:pPr>
            <a:r>
              <a:rPr lang="en-US" sz="2400" b="1" dirty="0" smtClean="0">
                <a:solidFill>
                  <a:srgbClr val="000000"/>
                </a:solidFill>
              </a:rPr>
              <a:t>Science </a:t>
            </a:r>
            <a:r>
              <a:rPr lang="en-US" sz="2400" dirty="0" smtClean="0"/>
              <a:t>(SEG) </a:t>
            </a:r>
          </a:p>
          <a:p>
            <a:pPr>
              <a:spcBef>
                <a:spcPts val="1200"/>
              </a:spcBef>
            </a:pPr>
            <a:r>
              <a:rPr lang="en-US" sz="2400" b="1" dirty="0" smtClean="0">
                <a:solidFill>
                  <a:srgbClr val="000000"/>
                </a:solidFill>
              </a:rPr>
              <a:t>Questionnaire </a:t>
            </a:r>
            <a:r>
              <a:rPr lang="en-US" sz="2400" dirty="0" smtClean="0"/>
              <a:t>(QEG) </a:t>
            </a:r>
          </a:p>
          <a:p>
            <a:pPr>
              <a:spcBef>
                <a:spcPts val="1200"/>
              </a:spcBef>
            </a:pPr>
            <a:r>
              <a:rPr lang="en-US" sz="2400" b="1" dirty="0" smtClean="0">
                <a:solidFill>
                  <a:srgbClr val="000000"/>
                </a:solidFill>
              </a:rPr>
              <a:t>Financial</a:t>
            </a:r>
            <a:r>
              <a:rPr lang="en-US" sz="2400" dirty="0" smtClean="0"/>
              <a:t> (FL)</a:t>
            </a:r>
          </a:p>
          <a:p>
            <a:pPr>
              <a:buNone/>
            </a:pPr>
            <a:endParaRPr lang="en-US" dirty="0" smtClean="0"/>
          </a:p>
        </p:txBody>
      </p:sp>
      <p:sp>
        <p:nvSpPr>
          <p:cNvPr id="16" name="Rectangle 15"/>
          <p:cNvSpPr/>
          <p:nvPr/>
        </p:nvSpPr>
        <p:spPr>
          <a:xfrm>
            <a:off x="323528" y="5805264"/>
            <a:ext cx="7560840" cy="934358"/>
          </a:xfrm>
          <a:prstGeom prst="rect">
            <a:avLst/>
          </a:prstGeom>
        </p:spPr>
        <p:txBody>
          <a:bodyPr wrap="square">
            <a:spAutoFit/>
          </a:bodyPr>
          <a:lstStyle/>
          <a:p>
            <a:pPr marL="536575" lvl="0" indent="-536575">
              <a:lnSpc>
                <a:spcPct val="114000"/>
              </a:lnSpc>
              <a:spcBef>
                <a:spcPts val="1800"/>
              </a:spcBef>
              <a:buFont typeface="Wingdings" pitchFamily="2" charset="2"/>
              <a:buChar char="ü"/>
              <a:defRPr/>
            </a:pPr>
            <a:r>
              <a:rPr lang="en-GB" sz="2400" b="1" dirty="0" smtClean="0">
                <a:solidFill>
                  <a:srgbClr val="000000"/>
                </a:solidFill>
                <a:sym typeface="Wingdings" pitchFamily="2" charset="2"/>
              </a:rPr>
              <a:t>Membership ranges from </a:t>
            </a:r>
            <a:r>
              <a:rPr lang="en-GB" sz="2400" b="1" dirty="0" smtClean="0">
                <a:solidFill>
                  <a:srgbClr val="FF0000"/>
                </a:solidFill>
                <a:sym typeface="Wingdings" pitchFamily="2" charset="2"/>
              </a:rPr>
              <a:t>4 to 14 experts per group</a:t>
            </a:r>
          </a:p>
        </p:txBody>
      </p:sp>
      <p:sp>
        <p:nvSpPr>
          <p:cNvPr id="14" name="Rectangle 13"/>
          <p:cNvSpPr/>
          <p:nvPr/>
        </p:nvSpPr>
        <p:spPr>
          <a:xfrm>
            <a:off x="766834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20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2000"/>
                                        <p:tgtEl>
                                          <p:spTgt spid="1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2000"/>
                                        <p:tgtEl>
                                          <p:spTgt spid="1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2000"/>
                                        <p:tgtEl>
                                          <p:spTgt spid="1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2000"/>
                                        <p:tgtEl>
                                          <p:spTgt spid="1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fade">
                                      <p:cBhvr>
                                        <p:cTn id="22" dur="2000"/>
                                        <p:tgtEl>
                                          <p:spTgt spid="1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xEl>
                                              <p:pRg st="6" end="6"/>
                                            </p:txEl>
                                          </p:spTgt>
                                        </p:tgtEl>
                                        <p:attrNameLst>
                                          <p:attrName>style.visibility</p:attrName>
                                        </p:attrNameLst>
                                      </p:cBhvr>
                                      <p:to>
                                        <p:strVal val="visible"/>
                                      </p:to>
                                    </p:set>
                                    <p:animEffect transition="in" filter="fade">
                                      <p:cBhvr>
                                        <p:cTn id="25" dur="2000"/>
                                        <p:tgtEl>
                                          <p:spTgt spid="1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3818</TotalTime>
  <Words>1531</Words>
  <Application>Microsoft Office PowerPoint</Application>
  <PresentationFormat>On-screen Show (4:3)</PresentationFormat>
  <Paragraphs>425</Paragraphs>
  <Slides>22</Slides>
  <Notes>19</Notes>
  <HiddenSlides>4</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OECD_English_white</vt:lpstr>
      <vt:lpstr>PowerPoint Presentation</vt:lpstr>
      <vt:lpstr>PISA for Development Cognitive instruments</vt:lpstr>
      <vt:lpstr>PISA for Development What does PISA assess?</vt:lpstr>
      <vt:lpstr>PISA for Development What does PISA assess?</vt:lpstr>
      <vt:lpstr>PISA for Development What does PISA assess?</vt:lpstr>
      <vt:lpstr>PISA for Development How is the assessment designed and conducted?</vt:lpstr>
      <vt:lpstr>PISA for Development How is the assessment designed and conducted?</vt:lpstr>
      <vt:lpstr>PISA for Development How is the assessment designed and conducted?</vt:lpstr>
      <vt:lpstr>PISA for Development How is the assessment developed?</vt:lpstr>
      <vt:lpstr>PISA for Development How is the assessment developed?</vt:lpstr>
      <vt:lpstr>PISA for Development How is the assessment developed?</vt:lpstr>
      <vt:lpstr>PISA for Development How is the assessment developed?</vt:lpstr>
      <vt:lpstr>PISA for Development How is the assessment developed?</vt:lpstr>
      <vt:lpstr>PowerPoint Presentation</vt:lpstr>
      <vt:lpstr>PowerPoint Presentation</vt:lpstr>
      <vt:lpstr>PowerPoint Presentation</vt:lpstr>
      <vt:lpstr>PISA for Development How is the assessment developed?</vt:lpstr>
      <vt:lpstr>PowerPoint Presentation</vt:lpstr>
      <vt:lpstr>PISA Contextual Questionnaires What will PISA for Development seek to do?</vt:lpstr>
      <vt:lpstr>PISA for Development How will we do this?</vt:lpstr>
      <vt:lpstr>PISA for Development Questions for discussion</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Atelconf</cp:lastModifiedBy>
  <cp:revision>291</cp:revision>
  <dcterms:created xsi:type="dcterms:W3CDTF">2012-11-13T16:43:26Z</dcterms:created>
  <dcterms:modified xsi:type="dcterms:W3CDTF">2013-06-27T13:47:09Z</dcterms:modified>
</cp:coreProperties>
</file>